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32388175" cy="39585900"/>
  <p:notesSz cx="8423275" cy="12274550"/>
  <p:embeddedFontLst>
    <p:embeddedFont>
      <p:font typeface="Nanum Gothic" panose="020B0600000101010101" charset="-127"/>
      <p:regular r:id="rId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gyQMAVhB7GbroelMMYAIpS0G6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1" autoAdjust="0"/>
    <p:restoredTop sz="94660"/>
  </p:normalViewPr>
  <p:slideViewPr>
    <p:cSldViewPr snapToGrid="0">
      <p:cViewPr varScale="1">
        <p:scale>
          <a:sx n="16" d="100"/>
          <a:sy n="16" d="100"/>
        </p:scale>
        <p:origin x="24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920750"/>
            <a:ext cx="3763963" cy="4602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42325" y="5830400"/>
            <a:ext cx="6738600" cy="55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14b6771493_2_0:notes"/>
          <p:cNvSpPr txBox="1">
            <a:spLocks noGrp="1"/>
          </p:cNvSpPr>
          <p:nvPr>
            <p:ph type="body" idx="1"/>
          </p:nvPr>
        </p:nvSpPr>
        <p:spPr>
          <a:xfrm>
            <a:off x="842325" y="5830400"/>
            <a:ext cx="6738600" cy="5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g314b677149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920750"/>
            <a:ext cx="3763963" cy="4602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ba88cc42_3_178:notes"/>
          <p:cNvSpPr txBox="1">
            <a:spLocks noGrp="1"/>
          </p:cNvSpPr>
          <p:nvPr>
            <p:ph type="body" idx="1"/>
          </p:nvPr>
        </p:nvSpPr>
        <p:spPr>
          <a:xfrm>
            <a:off x="842325" y="5830400"/>
            <a:ext cx="6738600" cy="5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315ba88cc42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920750"/>
            <a:ext cx="3763963" cy="4602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bacef379_3_196:notes"/>
          <p:cNvSpPr txBox="1">
            <a:spLocks noGrp="1"/>
          </p:cNvSpPr>
          <p:nvPr>
            <p:ph type="body" idx="1"/>
          </p:nvPr>
        </p:nvSpPr>
        <p:spPr>
          <a:xfrm>
            <a:off x="842325" y="5830400"/>
            <a:ext cx="6738600" cy="5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316bacef379_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920750"/>
            <a:ext cx="3763963" cy="46021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7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1619251" y="9236075"/>
            <a:ext cx="29149675" cy="261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3176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ctrTitle"/>
          </p:nvPr>
        </p:nvSpPr>
        <p:spPr>
          <a:xfrm>
            <a:off x="2428877" y="12296775"/>
            <a:ext cx="27530425" cy="848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subTitle" idx="1"/>
          </p:nvPr>
        </p:nvSpPr>
        <p:spPr>
          <a:xfrm>
            <a:off x="4857751" y="22431376"/>
            <a:ext cx="22672675" cy="1011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"/>
          <p:cNvSpPr txBox="1">
            <a:spLocks noGrp="1"/>
          </p:cNvSpPr>
          <p:nvPr>
            <p:ph type="title"/>
          </p:nvPr>
        </p:nvSpPr>
        <p:spPr>
          <a:xfrm rot="5400000">
            <a:off x="10237788" y="14830428"/>
            <a:ext cx="33775650" cy="728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 rot="5400000">
            <a:off x="-4413250" y="7618414"/>
            <a:ext cx="33775650" cy="217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3176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 rot="5400000">
            <a:off x="3131343" y="7723984"/>
            <a:ext cx="26125487" cy="2914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3176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6348415" y="27709815"/>
            <a:ext cx="19432587" cy="327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>
            <a:spLocks noGrp="1"/>
          </p:cNvSpPr>
          <p:nvPr>
            <p:ph type="pic" idx="2"/>
          </p:nvPr>
        </p:nvSpPr>
        <p:spPr>
          <a:xfrm>
            <a:off x="6348415" y="3536951"/>
            <a:ext cx="19432587" cy="23752175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6348415" y="30981650"/>
            <a:ext cx="19432587" cy="464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title"/>
          </p:nvPr>
        </p:nvSpPr>
        <p:spPr>
          <a:xfrm>
            <a:off x="1619250" y="1576390"/>
            <a:ext cx="10655300" cy="670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1"/>
          </p:nvPr>
        </p:nvSpPr>
        <p:spPr>
          <a:xfrm>
            <a:off x="12663490" y="1576391"/>
            <a:ext cx="18105437" cy="3378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3176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1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body" idx="2"/>
          </p:nvPr>
        </p:nvSpPr>
        <p:spPr>
          <a:xfrm>
            <a:off x="1619250" y="8283577"/>
            <a:ext cx="10655300" cy="2707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1"/>
          </p:nvPr>
        </p:nvSpPr>
        <p:spPr>
          <a:xfrm>
            <a:off x="1619252" y="8861427"/>
            <a:ext cx="14311313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165" marR="0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2"/>
          </p:nvPr>
        </p:nvSpPr>
        <p:spPr>
          <a:xfrm>
            <a:off x="1619252" y="12553952"/>
            <a:ext cx="14311313" cy="2280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301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301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3"/>
          </p:nvPr>
        </p:nvSpPr>
        <p:spPr>
          <a:xfrm>
            <a:off x="16452851" y="8861427"/>
            <a:ext cx="14316075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165" marR="0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4"/>
          </p:nvPr>
        </p:nvSpPr>
        <p:spPr>
          <a:xfrm>
            <a:off x="16452851" y="12553952"/>
            <a:ext cx="14316075" cy="2280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301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301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1619251" y="1585913"/>
            <a:ext cx="29149675" cy="659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3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1619250" y="9236075"/>
            <a:ext cx="14498638" cy="261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2"/>
          </p:nvPr>
        </p:nvSpPr>
        <p:spPr>
          <a:xfrm>
            <a:off x="16270289" y="9236075"/>
            <a:ext cx="14498637" cy="261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65" marR="0" lvl="0" indent="-40637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38097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35557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34287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2559050" y="25438101"/>
            <a:ext cx="27528838" cy="786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399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2559050" y="16778287"/>
            <a:ext cx="27528838" cy="865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165" marR="0" lvl="0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30" marR="0" lvl="1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495" marR="0" lvl="2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660" marR="0" lvl="3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824" marR="0" lvl="4" indent="-22858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989" marR="0" lvl="5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154" marR="0" lvl="6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319" marR="0" lvl="7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484" marR="0" lvl="8" indent="-2285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14b6771493_2_0"/>
          <p:cNvSpPr/>
          <p:nvPr/>
        </p:nvSpPr>
        <p:spPr>
          <a:xfrm flipH="1">
            <a:off x="589750" y="19180275"/>
            <a:ext cx="14886000" cy="187044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000"/>
              </a:lnSpc>
              <a:buSzPts val="4000"/>
            </a:pPr>
            <a:endParaRPr sz="3999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71456" indent="-317476">
              <a:lnSpc>
                <a:spcPct val="114000"/>
              </a:lnSpc>
              <a:buSzPts val="4000"/>
            </a:pPr>
            <a:endParaRPr sz="39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g314b6771493_2_0"/>
          <p:cNvSpPr txBox="1">
            <a:spLocks noGrp="1"/>
          </p:cNvSpPr>
          <p:nvPr>
            <p:ph type="ctrTitle"/>
          </p:nvPr>
        </p:nvSpPr>
        <p:spPr>
          <a:xfrm>
            <a:off x="6116638" y="109537"/>
            <a:ext cx="248316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lt1"/>
              </a:buClr>
              <a:buSzPts val="9600"/>
            </a:pPr>
            <a:r>
              <a:rPr lang="ko-KR" altLang="en-US" sz="92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시계열 분류를 이용한 매수 타이밍 포착 웹서비스</a:t>
            </a:r>
            <a:endParaRPr sz="9599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" name="Google Shape;49;g314b6771493_2_0"/>
          <p:cNvSpPr/>
          <p:nvPr/>
        </p:nvSpPr>
        <p:spPr>
          <a:xfrm>
            <a:off x="614375" y="9531351"/>
            <a:ext cx="14870101" cy="8031601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g314b6771493_2_0"/>
          <p:cNvSpPr/>
          <p:nvPr/>
        </p:nvSpPr>
        <p:spPr>
          <a:xfrm>
            <a:off x="15936926" y="9531350"/>
            <a:ext cx="15851099" cy="184152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330" indent="-476214">
              <a:lnSpc>
                <a:spcPct val="115000"/>
              </a:lnSpc>
              <a:buSzPts val="3900"/>
              <a:buFont typeface="Nanum Gothic"/>
              <a:buChar char="●"/>
            </a:pPr>
            <a:r>
              <a:rPr lang="ko-KR" altLang="en-US" sz="3900" b="1">
                <a:latin typeface="Nanum Gothic"/>
                <a:ea typeface="Nanum Gothic"/>
                <a:cs typeface="Nanum Gothic"/>
                <a:sym typeface="Nanum Gothic"/>
              </a:rPr>
              <a:t>시스템 설명</a:t>
            </a:r>
            <a:endParaRPr sz="3900" b="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100"/>
            </a:pPr>
            <a:endParaRPr sz="3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2100"/>
            </a:pP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330" indent="-476214">
              <a:lnSpc>
                <a:spcPct val="115000"/>
              </a:lnSpc>
              <a:buSzPts val="3900"/>
              <a:buFont typeface="Nanum Gothic"/>
              <a:buChar char="●"/>
            </a:pPr>
            <a:r>
              <a:rPr lang="ko-KR" altLang="en-US" sz="3900" b="1">
                <a:latin typeface="Nanum Gothic"/>
                <a:ea typeface="Nanum Gothic"/>
                <a:cs typeface="Nanum Gothic"/>
                <a:sym typeface="Nanum Gothic"/>
              </a:rPr>
              <a:t>시스템 구조도</a:t>
            </a:r>
            <a:endParaRPr sz="20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2300"/>
            </a:pPr>
            <a:endParaRPr sz="2299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330" indent="-476214">
              <a:lnSpc>
                <a:spcPct val="115000"/>
              </a:lnSpc>
              <a:buSzPts val="3900"/>
              <a:buFont typeface="Nanum Gothic"/>
              <a:buChar char="●"/>
            </a:pPr>
            <a:r>
              <a:rPr lang="ko-KR" altLang="en-US" sz="3900" b="1">
                <a:latin typeface="Nanum Gothic"/>
                <a:ea typeface="Nanum Gothic"/>
                <a:cs typeface="Nanum Gothic"/>
                <a:sym typeface="Nanum Gothic"/>
              </a:rPr>
              <a:t>서비스 </a:t>
            </a:r>
            <a:r>
              <a:rPr lang="en-US" altLang="ko-KR" sz="3900" b="1">
                <a:latin typeface="Nanum Gothic"/>
                <a:ea typeface="Nanum Gothic"/>
                <a:cs typeface="Nanum Gothic"/>
                <a:sym typeface="Nanum Gothic"/>
              </a:rPr>
              <a:t>Flow</a:t>
            </a:r>
            <a:endParaRPr sz="20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3200"/>
            </a:pPr>
            <a:endParaRPr sz="3199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" name="Google Shape;51;g314b677149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264" y="719139"/>
            <a:ext cx="4584700" cy="31670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314b6771493_2_0"/>
          <p:cNvSpPr/>
          <p:nvPr/>
        </p:nvSpPr>
        <p:spPr>
          <a:xfrm>
            <a:off x="0" y="0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53" name="Google Shape;53;g314b6771493_2_0"/>
          <p:cNvSpPr/>
          <p:nvPr/>
        </p:nvSpPr>
        <p:spPr>
          <a:xfrm>
            <a:off x="0" y="0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54" name="Google Shape;54;g314b6771493_2_0"/>
          <p:cNvSpPr/>
          <p:nvPr/>
        </p:nvSpPr>
        <p:spPr>
          <a:xfrm>
            <a:off x="0" y="0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55" name="Google Shape;55;g314b6771493_2_0"/>
          <p:cNvSpPr/>
          <p:nvPr/>
        </p:nvSpPr>
        <p:spPr>
          <a:xfrm>
            <a:off x="782625" y="33566976"/>
            <a:ext cx="4584600" cy="80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DB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200" b="1">
                <a:solidFill>
                  <a:schemeClr val="lt1"/>
                </a:solidFill>
              </a:rPr>
              <a:t>☑ </a:t>
            </a:r>
            <a:r>
              <a:rPr lang="ko-KR" altLang="en-US" sz="4200" b="1">
                <a:solidFill>
                  <a:srgbClr val="FFFFFF"/>
                </a:solidFill>
              </a:rPr>
              <a:t>종목 선정</a:t>
            </a:r>
            <a:endParaRPr sz="4200" b="1">
              <a:solidFill>
                <a:srgbClr val="FFFFFF"/>
              </a:solidFill>
            </a:endParaRPr>
          </a:p>
        </p:txBody>
      </p:sp>
      <p:sp>
        <p:nvSpPr>
          <p:cNvPr id="56" name="Google Shape;56;g314b6771493_2_0"/>
          <p:cNvSpPr/>
          <p:nvPr/>
        </p:nvSpPr>
        <p:spPr>
          <a:xfrm>
            <a:off x="587400" y="8067674"/>
            <a:ext cx="14919301" cy="1212901"/>
          </a:xfrm>
          <a:prstGeom prst="rect">
            <a:avLst/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배경 및 개발의 필요성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g314b6771493_2_0"/>
          <p:cNvSpPr/>
          <p:nvPr/>
        </p:nvSpPr>
        <p:spPr>
          <a:xfrm>
            <a:off x="589775" y="17815649"/>
            <a:ext cx="14919301" cy="1221900"/>
          </a:xfrm>
          <a:prstGeom prst="rect">
            <a:avLst/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연구 및 해결 방안 제시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" name="Google Shape;58;g314b6771493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6901" y="37969826"/>
            <a:ext cx="10652125" cy="16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314b6771493_2_0"/>
          <p:cNvSpPr/>
          <p:nvPr/>
        </p:nvSpPr>
        <p:spPr>
          <a:xfrm>
            <a:off x="15936926" y="29464525"/>
            <a:ext cx="15643500" cy="84159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8400"/>
            </a:pPr>
            <a:endParaRPr sz="8400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1"/>
              </a:buClr>
              <a:buSzPts val="8400"/>
            </a:pPr>
            <a:endParaRPr sz="8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g314b6771493_2_0"/>
          <p:cNvSpPr/>
          <p:nvPr/>
        </p:nvSpPr>
        <p:spPr>
          <a:xfrm>
            <a:off x="15937001" y="28151125"/>
            <a:ext cx="15687899" cy="1224000"/>
          </a:xfrm>
          <a:prstGeom prst="rect">
            <a:avLst/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결과 및 시연 영상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g314b6771493_2_0"/>
          <p:cNvSpPr/>
          <p:nvPr/>
        </p:nvSpPr>
        <p:spPr>
          <a:xfrm>
            <a:off x="15936926" y="8028625"/>
            <a:ext cx="15851099" cy="1282200"/>
          </a:xfrm>
          <a:prstGeom prst="rect">
            <a:avLst/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en-US" altLang="ko-KR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g314b6771493_2_0"/>
          <p:cNvSpPr txBox="1"/>
          <p:nvPr/>
        </p:nvSpPr>
        <p:spPr>
          <a:xfrm>
            <a:off x="2765925" y="6180900"/>
            <a:ext cx="276075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3800"/>
            </a:pPr>
            <a:r>
              <a:rPr lang="ko-KR" altLang="en-US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급변하는 주식 시장에서 수익률 높은 트레이딩을 수행하는 것은 큰 도전 과제이다</a:t>
            </a:r>
            <a:r>
              <a:rPr lang="en-US" altLang="ko-KR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 초반 급등하는 주식 종목을 식별하여 사용자에게 제공하고</a:t>
            </a:r>
            <a:r>
              <a:rPr lang="en-US" altLang="ko-KR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3% </a:t>
            </a:r>
            <a:r>
              <a:rPr lang="ko-KR" altLang="en-US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수익을 목표로 최적의 매수 시기를 추천하는 인공지능 시스템을 개발하고자 한다</a:t>
            </a:r>
            <a:r>
              <a:rPr lang="en-US" altLang="ko-KR" sz="4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4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" name="Google Shape;63;g314b6771493_2_0"/>
          <p:cNvSpPr txBox="1"/>
          <p:nvPr/>
        </p:nvSpPr>
        <p:spPr>
          <a:xfrm>
            <a:off x="749301" y="19332677"/>
            <a:ext cx="14724000" cy="1437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65" indent="-457165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4000"/>
              <a:buFont typeface="Nanum Gothic"/>
              <a:buChar char="●"/>
            </a:pPr>
            <a:r>
              <a:rPr lang="ko-KR" altLang="en-US" sz="3999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연구 및 서비스</a:t>
            </a:r>
            <a:endParaRPr sz="3999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914330" indent="-463514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3700"/>
              <a:buFont typeface="Nanum Gothic"/>
              <a:buAutoNum type="arabicPeriod"/>
            </a:pPr>
            <a:r>
              <a:rPr lang="ko-KR" altLang="en-US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기존 연구는 대부분 </a:t>
            </a:r>
            <a:r>
              <a:rPr lang="en-US" altLang="ko-KR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Forecasting</a:t>
            </a:r>
            <a:r>
              <a:rPr lang="ko-KR" altLang="en-US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 집중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되어 있으나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어제의 가격을 오늘로 예측하는 </a:t>
            </a:r>
            <a:r>
              <a:rPr lang="en-US" altLang="ko-KR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Lagging</a:t>
            </a:r>
            <a:r>
              <a:rPr lang="ko-KR" altLang="en-US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발생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Input Feature 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구성을 다양화하며 성능 향상을 노리고 있지만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성과는 좋지 않은 상황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700"/>
            </a:pP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700"/>
            </a:pP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700"/>
            </a:pP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700"/>
            </a:pP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4000"/>
            </a:pPr>
            <a:endParaRPr sz="39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000"/>
            </a:pP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400"/>
            </a:pP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0816">
              <a:lnSpc>
                <a:spcPct val="115000"/>
              </a:lnSpc>
              <a:spcBef>
                <a:spcPts val="1000"/>
              </a:spcBef>
            </a:pPr>
            <a:r>
              <a:rPr lang="en-US" altLang="ko-KR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 AI </a:t>
            </a:r>
            <a:r>
              <a:rPr lang="ko-KR" altLang="en-US" sz="3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투자 서비스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또한 시중에 많이 보급이 되어 있으나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b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분산투자로 안정적인 투자 포트폴리오를 제공하는 것이 핵심이다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	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이로 인해 하락장에는 손실 방어에 유리하나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상승장에 수익률이 	낮은 경우가 많으며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수수료도 부과되어 수익이 크지 않다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600"/>
            </a:pP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900"/>
            </a:pPr>
            <a:endParaRPr sz="29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2900"/>
            </a:pPr>
            <a:endParaRPr sz="29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165" indent="-457165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000"/>
              <a:buFont typeface="Nanum Gothic"/>
              <a:buChar char="●"/>
            </a:pPr>
            <a:r>
              <a:rPr lang="ko-KR" altLang="en-US" sz="3999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방안</a:t>
            </a:r>
            <a:endParaRPr sz="3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" name="Google Shape;64;g314b6771493_2_0"/>
          <p:cNvSpPr txBox="1"/>
          <p:nvPr/>
        </p:nvSpPr>
        <p:spPr>
          <a:xfrm>
            <a:off x="861375" y="10140950"/>
            <a:ext cx="14724000" cy="766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SzPts val="3600"/>
            </a:pPr>
            <a:endParaRPr sz="3599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</a:pP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트레이딩은 매입한 주식을 상대적 고가에 매도하여 이윤을 남기는 행위를 말한다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그러나 급변하는 장중에 매초마다 빠르게 매수 결정을 내리는 것은 현실적인 어려움이 존재한다</a:t>
            </a:r>
            <a:r>
              <a:rPr lang="en-US" altLang="ko-KR" sz="3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" name="Google Shape;65;g314b6771493_2_0"/>
          <p:cNvSpPr/>
          <p:nvPr/>
        </p:nvSpPr>
        <p:spPr>
          <a:xfrm flipH="1">
            <a:off x="1223975" y="4888925"/>
            <a:ext cx="3373200" cy="1123500"/>
          </a:xfrm>
          <a:prstGeom prst="round2SameRect">
            <a:avLst>
              <a:gd name="adj1" fmla="val 16667"/>
              <a:gd name="adj2" fmla="val 2667"/>
            </a:avLst>
          </a:prstGeom>
          <a:solidFill>
            <a:srgbClr val="79A9CF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</a:rPr>
              <a:t>요약</a:t>
            </a:r>
            <a:endParaRPr sz="5400" b="1">
              <a:solidFill>
                <a:srgbClr val="FFFFFF"/>
              </a:solidFill>
            </a:endParaRPr>
          </a:p>
        </p:txBody>
      </p:sp>
      <p:sp>
        <p:nvSpPr>
          <p:cNvPr id="66" name="Google Shape;66;g314b6771493_2_0"/>
          <p:cNvSpPr/>
          <p:nvPr/>
        </p:nvSpPr>
        <p:spPr>
          <a:xfrm>
            <a:off x="1358900" y="5892163"/>
            <a:ext cx="568800" cy="1820700"/>
          </a:xfrm>
          <a:prstGeom prst="leftBracket">
            <a:avLst>
              <a:gd name="adj" fmla="val 0"/>
            </a:avLst>
          </a:prstGeom>
          <a:noFill/>
          <a:ln w="2286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endParaRPr/>
          </a:p>
        </p:txBody>
      </p:sp>
      <p:sp>
        <p:nvSpPr>
          <p:cNvPr id="67" name="Google Shape;67;g314b6771493_2_0"/>
          <p:cNvSpPr/>
          <p:nvPr/>
        </p:nvSpPr>
        <p:spPr>
          <a:xfrm flipH="1">
            <a:off x="30186325" y="5838301"/>
            <a:ext cx="568800" cy="1820700"/>
          </a:xfrm>
          <a:prstGeom prst="leftBracket">
            <a:avLst>
              <a:gd name="adj" fmla="val 0"/>
            </a:avLst>
          </a:prstGeom>
          <a:noFill/>
          <a:ln w="2286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endParaRPr/>
          </a:p>
        </p:txBody>
      </p:sp>
      <p:pic>
        <p:nvPicPr>
          <p:cNvPr id="68" name="Google Shape;68;g314b6771493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0176" y="22349433"/>
            <a:ext cx="13703574" cy="483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314b6771493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12627" y="29664303"/>
            <a:ext cx="10652123" cy="496835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14b6771493_2_0"/>
          <p:cNvSpPr txBox="1"/>
          <p:nvPr/>
        </p:nvSpPr>
        <p:spPr>
          <a:xfrm>
            <a:off x="28058628" y="29694300"/>
            <a:ext cx="31020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4800"/>
            </a:pPr>
            <a:r>
              <a:rPr lang="en-US" altLang="ko-KR" sz="46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(QR </a:t>
            </a:r>
            <a:r>
              <a:rPr lang="ko-KR" altLang="en-US" sz="46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코드</a:t>
            </a:r>
            <a:r>
              <a:rPr lang="en-US" altLang="ko-KR" sz="46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1" name="Google Shape;71;g314b6771493_2_0"/>
          <p:cNvGrpSpPr/>
          <p:nvPr/>
        </p:nvGrpSpPr>
        <p:grpSpPr>
          <a:xfrm>
            <a:off x="3329696" y="30146590"/>
            <a:ext cx="11022127" cy="1690507"/>
            <a:chOff x="2762768" y="28473237"/>
            <a:chExt cx="11022127" cy="1690507"/>
          </a:xfrm>
        </p:grpSpPr>
        <p:pic>
          <p:nvPicPr>
            <p:cNvPr id="72" name="Google Shape;72;g314b6771493_2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72605" y="29291852"/>
              <a:ext cx="4012290" cy="71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g314b6771493_2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25043" y="28549431"/>
              <a:ext cx="2976670" cy="1012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g314b6771493_2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10840" y="28796811"/>
              <a:ext cx="2204945" cy="1366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g314b6771493_2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62768" y="28473237"/>
              <a:ext cx="2500493" cy="1366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g314b6771493_2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656225" y="21984800"/>
            <a:ext cx="11939380" cy="587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g314b6771493_2_0"/>
          <p:cNvGrpSpPr/>
          <p:nvPr/>
        </p:nvGrpSpPr>
        <p:grpSpPr>
          <a:xfrm>
            <a:off x="2791036" y="9531580"/>
            <a:ext cx="11671013" cy="5948608"/>
            <a:chOff x="9238977" y="9671473"/>
            <a:chExt cx="6474544" cy="3821048"/>
          </a:xfrm>
        </p:grpSpPr>
        <p:pic>
          <p:nvPicPr>
            <p:cNvPr id="78" name="Google Shape;78;g314b6771493_2_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238977" y="9671473"/>
              <a:ext cx="6077271" cy="3406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g314b6771493_2_0"/>
            <p:cNvSpPr txBox="1"/>
            <p:nvPr/>
          </p:nvSpPr>
          <p:spPr>
            <a:xfrm>
              <a:off x="11128921" y="13021525"/>
              <a:ext cx="4584600" cy="470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3100"/>
              </a:pPr>
              <a:r>
                <a:rPr lang="ko-KR" altLang="en-US" sz="3100">
                  <a:solidFill>
                    <a:srgbClr val="999999"/>
                  </a:solidFill>
                </a:rPr>
                <a:t>실제 매매화면</a:t>
              </a:r>
              <a:r>
                <a:rPr lang="en-US" altLang="ko-KR" sz="3100">
                  <a:solidFill>
                    <a:srgbClr val="999999"/>
                  </a:solidFill>
                </a:rPr>
                <a:t>(1</a:t>
              </a:r>
              <a:r>
                <a:rPr lang="ko-KR" altLang="en-US" sz="3100">
                  <a:solidFill>
                    <a:srgbClr val="999999"/>
                  </a:solidFill>
                </a:rPr>
                <a:t>번화면</a:t>
              </a:r>
              <a:r>
                <a:rPr lang="en-US" altLang="ko-KR" sz="3100">
                  <a:solidFill>
                    <a:srgbClr val="999999"/>
                  </a:solidFill>
                </a:rPr>
                <a:t>)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80" name="Google Shape;80;g314b6771493_2_0"/>
          <p:cNvGrpSpPr/>
          <p:nvPr/>
        </p:nvGrpSpPr>
        <p:grpSpPr>
          <a:xfrm>
            <a:off x="5829301" y="630239"/>
            <a:ext cx="25407900" cy="4495238"/>
            <a:chOff x="5829300" y="630238"/>
            <a:chExt cx="25407900" cy="4495237"/>
          </a:xfrm>
        </p:grpSpPr>
        <p:sp>
          <p:nvSpPr>
            <p:cNvPr id="81" name="Google Shape;81;g314b6771493_2_0"/>
            <p:cNvSpPr/>
            <p:nvPr/>
          </p:nvSpPr>
          <p:spPr>
            <a:xfrm>
              <a:off x="5829300" y="630238"/>
              <a:ext cx="25407900" cy="3352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077D6"/>
            </a:solidFill>
            <a:ln>
              <a:noFill/>
            </a:ln>
            <a:effectLst>
              <a:outerShdw blurRad="71438" dist="95250" dir="48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200"/>
              </a:pP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g314b6771493_2_0"/>
            <p:cNvSpPr/>
            <p:nvPr/>
          </p:nvSpPr>
          <p:spPr>
            <a:xfrm rot="10800000">
              <a:off x="10668000" y="3472775"/>
              <a:ext cx="20569200" cy="1652700"/>
            </a:xfrm>
            <a:prstGeom prst="snip1Rect">
              <a:avLst>
                <a:gd name="adj" fmla="val 23053"/>
              </a:avLst>
            </a:prstGeom>
            <a:solidFill>
              <a:srgbClr val="0077D6"/>
            </a:solidFill>
            <a:ln>
              <a:noFill/>
            </a:ln>
            <a:effectLst>
              <a:outerShdw blurRad="71438" dist="95250" dir="48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FFFFFF"/>
                </a:buClr>
                <a:buSzPts val="5400"/>
              </a:pPr>
              <a:endParaRPr sz="5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3" name="Google Shape;83;g314b6771493_2_0"/>
          <p:cNvSpPr/>
          <p:nvPr/>
        </p:nvSpPr>
        <p:spPr>
          <a:xfrm>
            <a:off x="11060725" y="3681175"/>
            <a:ext cx="19887300" cy="1224000"/>
          </a:xfrm>
          <a:prstGeom prst="rect">
            <a:avLst/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en-US" altLang="ko-KR" sz="6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2024-2</a:t>
            </a:r>
            <a:r>
              <a:rPr lang="ko-KR" altLang="en-US" sz="63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학기 캡스턴 디자인             </a:t>
            </a:r>
            <a:r>
              <a:rPr lang="ko-KR" altLang="en-US" sz="47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박종현 이제욱 조민수 조하은</a:t>
            </a:r>
            <a:endParaRPr sz="47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g314b6771493_2_0"/>
          <p:cNvSpPr/>
          <p:nvPr/>
        </p:nvSpPr>
        <p:spPr>
          <a:xfrm flipH="1">
            <a:off x="782525" y="34487125"/>
            <a:ext cx="4584600" cy="2042401"/>
          </a:xfrm>
          <a:prstGeom prst="rect">
            <a:avLst/>
          </a:prstGeom>
          <a:noFill/>
          <a:ln w="381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500"/>
            </a:pPr>
            <a:r>
              <a:rPr lang="ko-KR" altLang="en-US" sz="3500">
                <a:solidFill>
                  <a:schemeClr val="dk1"/>
                </a:solidFill>
              </a:rPr>
              <a:t> 예측 타겟을 </a:t>
            </a:r>
            <a:r>
              <a:rPr lang="ko-KR" altLang="en-US" sz="3500" b="1">
                <a:solidFill>
                  <a:srgbClr val="FF0000"/>
                </a:solidFill>
              </a:rPr>
              <a:t>장초반 급등주</a:t>
            </a:r>
            <a:r>
              <a:rPr lang="en-US" altLang="ko-KR" sz="3500" b="1">
                <a:solidFill>
                  <a:srgbClr val="FF0000"/>
                </a:solidFill>
              </a:rPr>
              <a:t>(</a:t>
            </a:r>
            <a:r>
              <a:rPr lang="ko-KR" altLang="en-US" sz="3500" b="1">
                <a:solidFill>
                  <a:srgbClr val="FF0000"/>
                </a:solidFill>
              </a:rPr>
              <a:t>주도주</a:t>
            </a:r>
            <a:r>
              <a:rPr lang="en-US" altLang="ko-KR" sz="3500" b="1">
                <a:solidFill>
                  <a:srgbClr val="FF0000"/>
                </a:solidFill>
              </a:rPr>
              <a:t>)</a:t>
            </a:r>
            <a:r>
              <a:rPr lang="ko-KR" altLang="en-US" sz="3500" b="1">
                <a:solidFill>
                  <a:srgbClr val="FF0000"/>
                </a:solidFill>
              </a:rPr>
              <a:t>로 한정</a:t>
            </a:r>
            <a:endParaRPr/>
          </a:p>
        </p:txBody>
      </p:sp>
      <p:sp>
        <p:nvSpPr>
          <p:cNvPr id="85" name="Google Shape;85;g314b6771493_2_0"/>
          <p:cNvSpPr/>
          <p:nvPr/>
        </p:nvSpPr>
        <p:spPr>
          <a:xfrm>
            <a:off x="5735635" y="34024176"/>
            <a:ext cx="4584600" cy="80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DB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200" b="1">
                <a:solidFill>
                  <a:schemeClr val="lt1"/>
                </a:solidFill>
              </a:rPr>
              <a:t>☑ </a:t>
            </a:r>
            <a:r>
              <a:rPr lang="ko-KR" altLang="en-US" sz="4200" b="1">
                <a:solidFill>
                  <a:srgbClr val="FFFFFF"/>
                </a:solidFill>
              </a:rPr>
              <a:t>차트 분석</a:t>
            </a:r>
            <a:endParaRPr sz="4200" b="1">
              <a:solidFill>
                <a:srgbClr val="FFFFFF"/>
              </a:solidFill>
            </a:endParaRPr>
          </a:p>
        </p:txBody>
      </p:sp>
      <p:sp>
        <p:nvSpPr>
          <p:cNvPr id="86" name="Google Shape;86;g314b6771493_2_0"/>
          <p:cNvSpPr/>
          <p:nvPr/>
        </p:nvSpPr>
        <p:spPr>
          <a:xfrm>
            <a:off x="10650535" y="33482388"/>
            <a:ext cx="4584600" cy="80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DB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200" b="1">
                <a:solidFill>
                  <a:schemeClr val="lt1"/>
                </a:solidFill>
              </a:rPr>
              <a:t>☑ </a:t>
            </a:r>
            <a:r>
              <a:rPr lang="ko-KR" altLang="en-US" sz="4200" b="1">
                <a:solidFill>
                  <a:srgbClr val="FFFFFF"/>
                </a:solidFill>
              </a:rPr>
              <a:t>뉴스 분석</a:t>
            </a:r>
            <a:endParaRPr sz="4200" b="1">
              <a:solidFill>
                <a:srgbClr val="FFFFFF"/>
              </a:solidFill>
            </a:endParaRPr>
          </a:p>
        </p:txBody>
      </p:sp>
      <p:sp>
        <p:nvSpPr>
          <p:cNvPr id="87" name="Google Shape;87;g314b6771493_2_0"/>
          <p:cNvSpPr/>
          <p:nvPr/>
        </p:nvSpPr>
        <p:spPr>
          <a:xfrm flipH="1">
            <a:off x="5735526" y="34953550"/>
            <a:ext cx="4584600" cy="2734500"/>
          </a:xfrm>
          <a:prstGeom prst="rect">
            <a:avLst/>
          </a:prstGeom>
          <a:noFill/>
          <a:ln w="381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altLang="ko-KR" sz="3500" b="1">
                <a:solidFill>
                  <a:srgbClr val="FF0000"/>
                </a:solidFill>
              </a:rPr>
              <a:t>Pattern Classification</a:t>
            </a:r>
            <a:br>
              <a:rPr lang="en-US" altLang="ko-KR" sz="3500" b="1">
                <a:solidFill>
                  <a:srgbClr val="FF0000"/>
                </a:solidFill>
              </a:rPr>
            </a:br>
            <a:r>
              <a:rPr lang="en-US" altLang="ko-KR" sz="3500">
                <a:solidFill>
                  <a:schemeClr val="dk1"/>
                </a:solidFill>
              </a:rPr>
              <a:t>+</a:t>
            </a:r>
            <a:br>
              <a:rPr lang="en-US" altLang="ko-KR" sz="3500">
                <a:solidFill>
                  <a:schemeClr val="dk1"/>
                </a:solidFill>
              </a:rPr>
            </a:br>
            <a:r>
              <a:rPr lang="en-US" altLang="ko-KR" sz="3500">
                <a:solidFill>
                  <a:schemeClr val="dk1"/>
                </a:solidFill>
              </a:rPr>
              <a:t>Input Feature </a:t>
            </a:r>
            <a:r>
              <a:rPr lang="ko-KR" altLang="en-US" sz="3500">
                <a:solidFill>
                  <a:schemeClr val="dk1"/>
                </a:solidFill>
              </a:rPr>
              <a:t>다양화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g314b6771493_2_0"/>
          <p:cNvSpPr/>
          <p:nvPr/>
        </p:nvSpPr>
        <p:spPr>
          <a:xfrm flipH="1">
            <a:off x="10650426" y="34387874"/>
            <a:ext cx="4584600" cy="2217899"/>
          </a:xfrm>
          <a:prstGeom prst="rect">
            <a:avLst/>
          </a:prstGeom>
          <a:noFill/>
          <a:ln w="381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ko-KR" altLang="en-US" sz="3500">
                <a:solidFill>
                  <a:schemeClr val="dk1"/>
                </a:solidFill>
              </a:rPr>
              <a:t>선정된 주도주의 </a:t>
            </a:r>
            <a:r>
              <a:rPr lang="ko-KR" altLang="en-US" sz="3500" b="1">
                <a:solidFill>
                  <a:srgbClr val="FF0000"/>
                </a:solidFill>
              </a:rPr>
              <a:t>관련 뉴스를 요약 및 분석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g314b6771493_2_0"/>
          <p:cNvSpPr/>
          <p:nvPr/>
        </p:nvSpPr>
        <p:spPr>
          <a:xfrm>
            <a:off x="20728000" y="3731424"/>
            <a:ext cx="2536800" cy="1212901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800"/>
            </a:pPr>
            <a:r>
              <a:rPr lang="ko-KR" altLang="en-US" sz="4799" b="1">
                <a:solidFill>
                  <a:srgbClr val="0077D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제우스</a:t>
            </a:r>
            <a:endParaRPr sz="4700" b="1" baseline="-25000">
              <a:solidFill>
                <a:srgbClr val="0077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" name="Google Shape;90;g314b6771493_2_0"/>
          <p:cNvCxnSpPr/>
          <p:nvPr/>
        </p:nvCxnSpPr>
        <p:spPr>
          <a:xfrm>
            <a:off x="23105623" y="4845725"/>
            <a:ext cx="7741200" cy="321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" name="Google Shape;91;g314b6771493_2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349074" y="15575450"/>
            <a:ext cx="13414636" cy="56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14b6771493_2_0"/>
          <p:cNvSpPr txBox="1">
            <a:spLocks noGrp="1"/>
          </p:cNvSpPr>
          <p:nvPr>
            <p:ph type="ctrTitle" idx="2"/>
          </p:nvPr>
        </p:nvSpPr>
        <p:spPr>
          <a:xfrm>
            <a:off x="5287976" y="72950"/>
            <a:ext cx="26336999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lt1"/>
              </a:buClr>
              <a:buSzPts val="9600"/>
            </a:pPr>
            <a:r>
              <a:rPr lang="ko-KR" altLang="en-US" sz="9999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국내 주식 시장의 매수 타이밍 포착 웹서비스</a:t>
            </a:r>
            <a:endParaRPr sz="10399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3" name="Google Shape;93;g314b6771493_2_0"/>
          <p:cNvGrpSpPr/>
          <p:nvPr/>
        </p:nvGrpSpPr>
        <p:grpSpPr>
          <a:xfrm>
            <a:off x="16169876" y="10194576"/>
            <a:ext cx="15531224" cy="4495225"/>
            <a:chOff x="16093675" y="10346975"/>
            <a:chExt cx="15531224" cy="4495225"/>
          </a:xfrm>
        </p:grpSpPr>
        <p:pic>
          <p:nvPicPr>
            <p:cNvPr id="94" name="Google Shape;94;g314b6771493_2_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093675" y="11334000"/>
              <a:ext cx="2379450" cy="273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g314b6771493_2_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8473125" y="10346975"/>
              <a:ext cx="13151774" cy="4495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g314b6771493_2_0"/>
          <p:cNvGrpSpPr/>
          <p:nvPr/>
        </p:nvGrpSpPr>
        <p:grpSpPr>
          <a:xfrm>
            <a:off x="16082963" y="29795901"/>
            <a:ext cx="11159149" cy="4968130"/>
            <a:chOff x="1033433" y="6610874"/>
            <a:chExt cx="16795829" cy="8113881"/>
          </a:xfrm>
        </p:grpSpPr>
        <p:pic>
          <p:nvPicPr>
            <p:cNvPr id="97" name="Google Shape;97;g314b6771493_2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3433" y="6610874"/>
              <a:ext cx="16795829" cy="8113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g314b6771493_2_0"/>
            <p:cNvSpPr/>
            <p:nvPr/>
          </p:nvSpPr>
          <p:spPr>
            <a:xfrm>
              <a:off x="9503225" y="7196100"/>
              <a:ext cx="8325900" cy="1750500"/>
            </a:xfrm>
            <a:prstGeom prst="rect">
              <a:avLst/>
            </a:prstGeom>
            <a:solidFill>
              <a:srgbClr val="F0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endParaRPr/>
            </a:p>
          </p:txBody>
        </p:sp>
        <p:pic>
          <p:nvPicPr>
            <p:cNvPr id="99" name="Google Shape;99;g314b6771493_2_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503225" y="7346375"/>
              <a:ext cx="8235474" cy="1171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975FBC0-7538-B6BC-94E9-EF1B67FEA7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84106" y="30852066"/>
            <a:ext cx="3143689" cy="3115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355125-246B-BD32-3226-6C75AB1624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21429" y="35121618"/>
            <a:ext cx="15154238" cy="23078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g315ba88cc42_3_178">
            <a:extLst>
              <a:ext uri="{FF2B5EF4-FFF2-40B4-BE49-F238E27FC236}">
                <a16:creationId xmlns:a16="http://schemas.microsoft.com/office/drawing/2014/main" id="{22A092C8-F005-E0B3-757C-CF5DD28EDC2B}"/>
              </a:ext>
            </a:extLst>
          </p:cNvPr>
          <p:cNvSpPr/>
          <p:nvPr/>
        </p:nvSpPr>
        <p:spPr>
          <a:xfrm>
            <a:off x="621237" y="406476"/>
            <a:ext cx="311457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영상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g315ba88cc42_3_178">
            <a:extLst>
              <a:ext uri="{FF2B5EF4-FFF2-40B4-BE49-F238E27FC236}">
                <a16:creationId xmlns:a16="http://schemas.microsoft.com/office/drawing/2014/main" id="{56552658-FE18-6093-F59D-40E5AB1D181E}"/>
              </a:ext>
            </a:extLst>
          </p:cNvPr>
          <p:cNvSpPr/>
          <p:nvPr/>
        </p:nvSpPr>
        <p:spPr>
          <a:xfrm>
            <a:off x="621237" y="1529976"/>
            <a:ext cx="31069500" cy="10471614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56;g315ba88cc42_3_178">
            <a:extLst>
              <a:ext uri="{FF2B5EF4-FFF2-40B4-BE49-F238E27FC236}">
                <a16:creationId xmlns:a16="http://schemas.microsoft.com/office/drawing/2014/main" id="{4CE6EFB7-E6CA-66D0-1A81-6AB730C890A7}"/>
              </a:ext>
            </a:extLst>
          </p:cNvPr>
          <p:cNvSpPr/>
          <p:nvPr/>
        </p:nvSpPr>
        <p:spPr>
          <a:xfrm>
            <a:off x="1226116" y="14599249"/>
            <a:ext cx="4296860" cy="814051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기록</a:t>
            </a:r>
            <a:endParaRPr sz="4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05;g315ba88cc42_3_178">
            <a:extLst>
              <a:ext uri="{FF2B5EF4-FFF2-40B4-BE49-F238E27FC236}">
                <a16:creationId xmlns:a16="http://schemas.microsoft.com/office/drawing/2014/main" id="{65704416-9359-EA5B-7AAB-251E05196C03}"/>
              </a:ext>
            </a:extLst>
          </p:cNvPr>
          <p:cNvSpPr/>
          <p:nvPr/>
        </p:nvSpPr>
        <p:spPr>
          <a:xfrm>
            <a:off x="621237" y="12537482"/>
            <a:ext cx="311457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결과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06;g315ba88cc42_3_178">
            <a:extLst>
              <a:ext uri="{FF2B5EF4-FFF2-40B4-BE49-F238E27FC236}">
                <a16:creationId xmlns:a16="http://schemas.microsoft.com/office/drawing/2014/main" id="{7C315CC9-5DE6-F64D-9CA1-667CC849C32A}"/>
              </a:ext>
            </a:extLst>
          </p:cNvPr>
          <p:cNvSpPr/>
          <p:nvPr/>
        </p:nvSpPr>
        <p:spPr>
          <a:xfrm>
            <a:off x="621237" y="13660983"/>
            <a:ext cx="31069500" cy="25188826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7459CE6-03EF-12D7-31FF-02E29AB2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807" y="16366361"/>
            <a:ext cx="6667644" cy="5544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BA92E8-62C6-E1B7-3A8D-BB760BB1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403" y="16366361"/>
            <a:ext cx="5437540" cy="55441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F9E135F-4FF3-B372-478A-B43D2383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163" y="15799881"/>
            <a:ext cx="13319286" cy="6110639"/>
          </a:xfrm>
          <a:prstGeom prst="rect">
            <a:avLst/>
          </a:prstGeom>
        </p:spPr>
      </p:pic>
      <p:sp>
        <p:nvSpPr>
          <p:cNvPr id="39" name="Google Shape;87;g314b6771493_2_0">
            <a:extLst>
              <a:ext uri="{FF2B5EF4-FFF2-40B4-BE49-F238E27FC236}">
                <a16:creationId xmlns:a16="http://schemas.microsoft.com/office/drawing/2014/main" id="{06D8F46B-3B39-27BC-A26D-51BEFE06A5C9}"/>
              </a:ext>
            </a:extLst>
          </p:cNvPr>
          <p:cNvSpPr/>
          <p:nvPr/>
        </p:nvSpPr>
        <p:spPr>
          <a:xfrm flipH="1">
            <a:off x="2316511" y="15799881"/>
            <a:ext cx="2902785" cy="1080841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ko-KR" altLang="en-US" sz="6000" b="1">
                <a:solidFill>
                  <a:srgbClr val="FF0000"/>
                </a:solidFill>
              </a:rPr>
              <a:t>승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0" name="Google Shape;87;g314b6771493_2_0">
            <a:extLst>
              <a:ext uri="{FF2B5EF4-FFF2-40B4-BE49-F238E27FC236}">
                <a16:creationId xmlns:a16="http://schemas.microsoft.com/office/drawing/2014/main" id="{ACD1BCA5-B684-3F45-F4FB-8956A7D8E97E}"/>
              </a:ext>
            </a:extLst>
          </p:cNvPr>
          <p:cNvSpPr/>
          <p:nvPr/>
        </p:nvSpPr>
        <p:spPr>
          <a:xfrm flipH="1">
            <a:off x="10445285" y="15740565"/>
            <a:ext cx="2902785" cy="1080841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ko-KR" altLang="en-US" sz="6000" b="1">
                <a:solidFill>
                  <a:srgbClr val="0070C0"/>
                </a:solidFill>
              </a:rPr>
              <a:t>패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41" name="Google Shape;87;g314b6771493_2_0">
            <a:extLst>
              <a:ext uri="{FF2B5EF4-FFF2-40B4-BE49-F238E27FC236}">
                <a16:creationId xmlns:a16="http://schemas.microsoft.com/office/drawing/2014/main" id="{661DFCB1-8534-8136-78ED-5348E4F19E35}"/>
              </a:ext>
            </a:extLst>
          </p:cNvPr>
          <p:cNvSpPr/>
          <p:nvPr/>
        </p:nvSpPr>
        <p:spPr>
          <a:xfrm flipH="1">
            <a:off x="21342331" y="15740564"/>
            <a:ext cx="2902785" cy="1080841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ko-KR" altLang="en-US" sz="6000" b="1">
                <a:solidFill>
                  <a:srgbClr val="FF0000"/>
                </a:solidFill>
              </a:rPr>
              <a:t>승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E31260-7D1F-D14D-5AC5-BDF012A17397}"/>
              </a:ext>
            </a:extLst>
          </p:cNvPr>
          <p:cNvGrpSpPr/>
          <p:nvPr/>
        </p:nvGrpSpPr>
        <p:grpSpPr>
          <a:xfrm>
            <a:off x="16464004" y="23687524"/>
            <a:ext cx="12968246" cy="3814842"/>
            <a:chOff x="15793244" y="26685629"/>
            <a:chExt cx="6621424" cy="159386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65F9EF8-B813-AAB6-9007-A8621C30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60013"/>
            <a:stretch/>
          </p:blipFill>
          <p:spPr>
            <a:xfrm>
              <a:off x="15793244" y="26688595"/>
              <a:ext cx="4437856" cy="159089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35699AB-AC2D-3F2C-F911-305B2FC12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0325"/>
            <a:stretch/>
          </p:blipFill>
          <p:spPr>
            <a:xfrm>
              <a:off x="20231100" y="26685629"/>
              <a:ext cx="2183568" cy="1590897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9B39575-3C45-E93B-0FA3-E1EDDB95E10D}"/>
              </a:ext>
            </a:extLst>
          </p:cNvPr>
          <p:cNvGrpSpPr/>
          <p:nvPr/>
        </p:nvGrpSpPr>
        <p:grpSpPr>
          <a:xfrm>
            <a:off x="2596917" y="22863581"/>
            <a:ext cx="12626301" cy="5207210"/>
            <a:chOff x="2946759" y="27534445"/>
            <a:chExt cx="6630113" cy="260354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0B3E2EB-6C3C-7382-8760-EA573CE6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60019"/>
            <a:stretch/>
          </p:blipFill>
          <p:spPr>
            <a:xfrm>
              <a:off x="2946759" y="27537297"/>
              <a:ext cx="4444641" cy="260068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76B0832-688B-DF8E-C932-F7EA6514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0342"/>
            <a:stretch/>
          </p:blipFill>
          <p:spPr>
            <a:xfrm>
              <a:off x="7391400" y="27534445"/>
              <a:ext cx="2185472" cy="2600688"/>
            </a:xfrm>
            <a:prstGeom prst="rect">
              <a:avLst/>
            </a:prstGeom>
          </p:spPr>
        </p:pic>
      </p:grpSp>
      <p:sp>
        <p:nvSpPr>
          <p:cNvPr id="81" name="Google Shape;156;g315ba88cc42_3_178">
            <a:extLst>
              <a:ext uri="{FF2B5EF4-FFF2-40B4-BE49-F238E27FC236}">
                <a16:creationId xmlns:a16="http://schemas.microsoft.com/office/drawing/2014/main" id="{B0509C15-F8AA-E3F2-9D57-0F743B4A6E1F}"/>
              </a:ext>
            </a:extLst>
          </p:cNvPr>
          <p:cNvSpPr/>
          <p:nvPr/>
        </p:nvSpPr>
        <p:spPr>
          <a:xfrm>
            <a:off x="1226116" y="30410710"/>
            <a:ext cx="4296860" cy="814051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결과</a:t>
            </a:r>
            <a:endParaRPr sz="4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204;g316bacef379_3_196">
            <a:extLst>
              <a:ext uri="{FF2B5EF4-FFF2-40B4-BE49-F238E27FC236}">
                <a16:creationId xmlns:a16="http://schemas.microsoft.com/office/drawing/2014/main" id="{432D5FE5-D77B-7463-2ABA-E9C4847D96F8}"/>
              </a:ext>
            </a:extLst>
          </p:cNvPr>
          <p:cNvSpPr/>
          <p:nvPr/>
        </p:nvSpPr>
        <p:spPr>
          <a:xfrm>
            <a:off x="1226115" y="15413299"/>
            <a:ext cx="29924787" cy="13311491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204;g316bacef379_3_196">
            <a:extLst>
              <a:ext uri="{FF2B5EF4-FFF2-40B4-BE49-F238E27FC236}">
                <a16:creationId xmlns:a16="http://schemas.microsoft.com/office/drawing/2014/main" id="{D8A42CFE-EB7D-0C99-133F-03537528E25D}"/>
              </a:ext>
            </a:extLst>
          </p:cNvPr>
          <p:cNvSpPr/>
          <p:nvPr/>
        </p:nvSpPr>
        <p:spPr>
          <a:xfrm>
            <a:off x="1237271" y="31296077"/>
            <a:ext cx="29924787" cy="6759848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2FEFC1-875C-C110-32FA-9539D598C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802" y="32270410"/>
            <a:ext cx="29410701" cy="447902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B833B5-E0B8-A8AE-447A-434A652EF51C}"/>
              </a:ext>
            </a:extLst>
          </p:cNvPr>
          <p:cNvSpPr/>
          <p:nvPr/>
        </p:nvSpPr>
        <p:spPr>
          <a:xfrm>
            <a:off x="20022849" y="32231302"/>
            <a:ext cx="10712790" cy="45181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5ba88cc42_3_178"/>
          <p:cNvSpPr/>
          <p:nvPr/>
        </p:nvSpPr>
        <p:spPr>
          <a:xfrm>
            <a:off x="579850" y="4941900"/>
            <a:ext cx="311457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개발사항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g315ba88cc42_3_178"/>
          <p:cNvSpPr/>
          <p:nvPr/>
        </p:nvSpPr>
        <p:spPr>
          <a:xfrm>
            <a:off x="548213" y="6093875"/>
            <a:ext cx="31069500" cy="13063801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g315ba88cc42_3_178"/>
          <p:cNvSpPr/>
          <p:nvPr/>
        </p:nvSpPr>
        <p:spPr>
          <a:xfrm>
            <a:off x="0" y="228599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08" name="Google Shape;108;g315ba88cc42_3_178"/>
          <p:cNvSpPr/>
          <p:nvPr/>
        </p:nvSpPr>
        <p:spPr>
          <a:xfrm>
            <a:off x="0" y="228599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09" name="Google Shape;109;g315ba88cc42_3_178"/>
          <p:cNvSpPr/>
          <p:nvPr/>
        </p:nvSpPr>
        <p:spPr>
          <a:xfrm>
            <a:off x="0" y="228599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10" name="Google Shape;110;g315ba88cc42_3_178"/>
          <p:cNvSpPr/>
          <p:nvPr/>
        </p:nvSpPr>
        <p:spPr>
          <a:xfrm>
            <a:off x="0" y="228599"/>
            <a:ext cx="32388300" cy="4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11" name="Google Shape;111;g315ba88cc42_3_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6901" y="37969826"/>
            <a:ext cx="10652125" cy="16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15ba88cc42_3_178"/>
          <p:cNvSpPr/>
          <p:nvPr/>
        </p:nvSpPr>
        <p:spPr>
          <a:xfrm>
            <a:off x="0" y="228601"/>
            <a:ext cx="32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g315ba88cc42_3_178"/>
          <p:cNvSpPr txBox="1"/>
          <p:nvPr/>
        </p:nvSpPr>
        <p:spPr>
          <a:xfrm>
            <a:off x="804875" y="6230026"/>
            <a:ext cx="29941800" cy="341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65">
              <a:lnSpc>
                <a:spcPct val="115000"/>
              </a:lnSpc>
              <a:buSzPts val="4800"/>
            </a:pPr>
            <a:endParaRPr sz="4799" b="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4400"/>
            </a:pPr>
            <a:endParaRPr sz="4399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g315ba88cc42_3_178"/>
          <p:cNvSpPr txBox="1"/>
          <p:nvPr/>
        </p:nvSpPr>
        <p:spPr>
          <a:xfrm>
            <a:off x="21150775" y="3161176"/>
            <a:ext cx="6319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SzPts val="5000"/>
            </a:pPr>
            <a:r>
              <a:rPr lang="ko-KR" altLang="en-US" sz="5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이제욱</a:t>
            </a:r>
            <a:r>
              <a:rPr lang="ko-KR" altLang="en-US" sz="47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>
              <a:buSzPts val="4400"/>
            </a:pP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</a:t>
            </a:r>
            <a:r>
              <a:rPr lang="en-US" altLang="ko-KR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담당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endParaRPr/>
          </a:p>
        </p:txBody>
      </p:sp>
      <p:sp>
        <p:nvSpPr>
          <p:cNvPr id="115" name="Google Shape;115;g315ba88cc42_3_178"/>
          <p:cNvSpPr txBox="1"/>
          <p:nvPr/>
        </p:nvSpPr>
        <p:spPr>
          <a:xfrm>
            <a:off x="804875" y="1800550"/>
            <a:ext cx="18176401" cy="3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200"/>
            </a:pPr>
            <a:r>
              <a:rPr lang="ko-KR" altLang="en-US" sz="4200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Terraform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이용한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구축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IAC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프로비저닝 간편화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200"/>
            </a:pPr>
            <a:r>
              <a:rPr lang="ko-KR" altLang="en-US" sz="4200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Fastapi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서버 구축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서빙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 서버 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200"/>
            </a:pPr>
            <a:r>
              <a:rPr lang="ko-KR" altLang="en-US" sz="4200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Nginx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서버 구축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React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연결을 위한 리버스 프록시 서버 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CI/CD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Github Actions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사용한 배포 과정 자동화 </a:t>
            </a:r>
            <a:endParaRPr sz="4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" name="Google Shape;116;g315ba88cc42_3_178"/>
          <p:cNvCxnSpPr/>
          <p:nvPr/>
        </p:nvCxnSpPr>
        <p:spPr>
          <a:xfrm>
            <a:off x="703275" y="1666862"/>
            <a:ext cx="17478000" cy="630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g315ba88cc42_3_178"/>
          <p:cNvCxnSpPr/>
          <p:nvPr/>
        </p:nvCxnSpPr>
        <p:spPr>
          <a:xfrm>
            <a:off x="703275" y="4695413"/>
            <a:ext cx="17478000" cy="82201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g315ba88cc42_3_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325" y="676651"/>
            <a:ext cx="2792600" cy="408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15ba88cc42_3_178"/>
          <p:cNvPicPr preferRelativeResize="0"/>
          <p:nvPr/>
        </p:nvPicPr>
        <p:blipFill rotWithShape="1">
          <a:blip r:embed="rId5">
            <a:alphaModFix/>
          </a:blip>
          <a:srcRect l="119133" t="-51494" r="-26938" b="131661"/>
          <a:stretch/>
        </p:blipFill>
        <p:spPr>
          <a:xfrm>
            <a:off x="22882946" y="21847975"/>
            <a:ext cx="1160525" cy="1250151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g315ba88cc42_3_178"/>
          <p:cNvSpPr txBox="1"/>
          <p:nvPr/>
        </p:nvSpPr>
        <p:spPr>
          <a:xfrm>
            <a:off x="21291764" y="21674225"/>
            <a:ext cx="65592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SzPts val="5000"/>
            </a:pPr>
            <a:r>
              <a:rPr lang="ko-KR" altLang="en-US" sz="5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조민수</a:t>
            </a:r>
            <a:r>
              <a:rPr lang="ko-KR" altLang="en-US" sz="47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>
              <a:buSzPts val="4400"/>
            </a:pP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r>
              <a:rPr lang="en-US" altLang="ko-KR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담당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endParaRPr/>
          </a:p>
        </p:txBody>
      </p:sp>
      <p:sp>
        <p:nvSpPr>
          <p:cNvPr id="121" name="Google Shape;121;g315ba88cc42_3_178"/>
          <p:cNvSpPr txBox="1"/>
          <p:nvPr/>
        </p:nvSpPr>
        <p:spPr>
          <a:xfrm>
            <a:off x="728613" y="20923202"/>
            <a:ext cx="13757099" cy="240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400"/>
            </a:pP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ko-KR" altLang="en-US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종목 선정 및 학습 데이터 수집</a:t>
            </a:r>
            <a:endParaRPr sz="439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400"/>
            </a:pP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 Data </a:t>
            </a:r>
            <a:r>
              <a:rPr lang="ko-KR" altLang="en-US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</a:t>
            </a:r>
            <a:endParaRPr sz="439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400"/>
            </a:pP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PipeLine</a:t>
            </a:r>
            <a:endParaRPr sz="4399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g315ba88cc42_3_178"/>
          <p:cNvCxnSpPr/>
          <p:nvPr/>
        </p:nvCxnSpPr>
        <p:spPr>
          <a:xfrm>
            <a:off x="703213" y="20789513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g315ba88cc42_3_178"/>
          <p:cNvCxnSpPr/>
          <p:nvPr/>
        </p:nvCxnSpPr>
        <p:spPr>
          <a:xfrm>
            <a:off x="703213" y="23284664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g315ba88cc42_3_178"/>
          <p:cNvPicPr preferRelativeResize="0"/>
          <p:nvPr/>
        </p:nvPicPr>
        <p:blipFill rotWithShape="1">
          <a:blip r:embed="rId6">
            <a:alphaModFix/>
          </a:blip>
          <a:srcRect t="6226"/>
          <a:stretch/>
        </p:blipFill>
        <p:spPr>
          <a:xfrm>
            <a:off x="28317327" y="19338552"/>
            <a:ext cx="3265375" cy="3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15ba88cc42_3_178"/>
          <p:cNvSpPr/>
          <p:nvPr/>
        </p:nvSpPr>
        <p:spPr>
          <a:xfrm>
            <a:off x="656051" y="23534700"/>
            <a:ext cx="310695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개발사항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315ba88cc42_3_178"/>
          <p:cNvSpPr/>
          <p:nvPr/>
        </p:nvSpPr>
        <p:spPr>
          <a:xfrm>
            <a:off x="656051" y="24701701"/>
            <a:ext cx="31069500" cy="132681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315ba88cc42_3_178"/>
          <p:cNvSpPr txBox="1"/>
          <p:nvPr/>
        </p:nvSpPr>
        <p:spPr>
          <a:xfrm>
            <a:off x="703225" y="24658201"/>
            <a:ext cx="29941800" cy="116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65" indent="-419068">
              <a:lnSpc>
                <a:spcPct val="115000"/>
              </a:lnSpc>
              <a:buSzPts val="4200"/>
              <a:buFont typeface="Malgun Gothic"/>
              <a:buChar char="●"/>
            </a:pPr>
            <a:r>
              <a:rPr lang="ko-KR" altLang="en-US" sz="4200" b="1">
                <a:latin typeface="Malgun Gothic"/>
                <a:ea typeface="Malgun Gothic"/>
                <a:cs typeface="Malgun Gothic"/>
                <a:sym typeface="Malgun Gothic"/>
              </a:rPr>
              <a:t>학습 데이터 수집</a:t>
            </a:r>
            <a:endParaRPr sz="4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65"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165" indent="-412719">
              <a:lnSpc>
                <a:spcPct val="115000"/>
              </a:lnSpc>
              <a:buSzPts val="4100"/>
              <a:buFont typeface="Malgun Gothic"/>
              <a:buChar char="●"/>
            </a:pPr>
            <a:r>
              <a:rPr lang="en-US" altLang="ko-KR" sz="4100" b="1">
                <a:latin typeface="Malgun Gothic"/>
                <a:ea typeface="Malgun Gothic"/>
                <a:cs typeface="Malgun Gothic"/>
                <a:sym typeface="Malgun Gothic"/>
              </a:rPr>
              <a:t>Real-Time Data Pipeline </a:t>
            </a:r>
            <a:endParaRPr sz="4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800"/>
            </a:pPr>
            <a:endParaRPr sz="47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lnSpc>
                <a:spcPct val="115000"/>
              </a:lnSpc>
              <a:buSzPts val="4400"/>
            </a:pPr>
            <a:endParaRPr sz="43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g315ba88cc42_3_1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1201" y="25312439"/>
            <a:ext cx="5040674" cy="47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15ba88cc42_3_1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25251" y="25312439"/>
            <a:ext cx="4406376" cy="47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15ba88cc42_3_178"/>
          <p:cNvPicPr preferRelativeResize="0"/>
          <p:nvPr/>
        </p:nvPicPr>
        <p:blipFill rotWithShape="1">
          <a:blip r:embed="rId9">
            <a:alphaModFix/>
          </a:blip>
          <a:srcRect r="31394"/>
          <a:stretch/>
        </p:blipFill>
        <p:spPr>
          <a:xfrm>
            <a:off x="18504276" y="25433650"/>
            <a:ext cx="5462999" cy="49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15ba88cc42_3_17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51326" y="6269589"/>
            <a:ext cx="11261274" cy="6379250"/>
          </a:xfrm>
          <a:prstGeom prst="rect">
            <a:avLst/>
          </a:prstGeom>
          <a:noFill/>
          <a:ln w="9525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2" name="Google Shape;132;g315ba88cc42_3_17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1325" y="13544950"/>
            <a:ext cx="12721326" cy="5236073"/>
          </a:xfrm>
          <a:prstGeom prst="rect">
            <a:avLst/>
          </a:prstGeom>
          <a:noFill/>
          <a:ln w="9525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3" name="Google Shape;133;g315ba88cc42_3_17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82977" y="12268626"/>
            <a:ext cx="11900449" cy="513475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g315ba88cc42_3_17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345175" y="6891476"/>
            <a:ext cx="14147601" cy="4084976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g315ba88cc42_3_178"/>
          <p:cNvSpPr/>
          <p:nvPr/>
        </p:nvSpPr>
        <p:spPr>
          <a:xfrm>
            <a:off x="20714725" y="31168301"/>
            <a:ext cx="3562201" cy="88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9DAF8"/>
          </a:solidFill>
          <a:ln w="9525" cap="flat" cmpd="sng">
            <a:solidFill>
              <a:srgbClr val="6DBB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3000"/>
            </a:pPr>
            <a:r>
              <a:rPr lang="en-US" altLang="ko-KR" sz="3000" b="1"/>
              <a:t>local-&gt;S3</a:t>
            </a:r>
            <a:r>
              <a:rPr lang="ko-KR" altLang="en-US" sz="3000" b="1"/>
              <a:t>업로드</a:t>
            </a:r>
            <a:endParaRPr sz="3000" b="1"/>
          </a:p>
        </p:txBody>
      </p:sp>
      <p:sp>
        <p:nvSpPr>
          <p:cNvPr id="136" name="Google Shape;136;g315ba88cc42_3_178"/>
          <p:cNvSpPr/>
          <p:nvPr/>
        </p:nvSpPr>
        <p:spPr>
          <a:xfrm flipH="1">
            <a:off x="656050" y="536477"/>
            <a:ext cx="5388000" cy="1002900"/>
          </a:xfrm>
          <a:prstGeom prst="round2SameRect">
            <a:avLst>
              <a:gd name="adj1" fmla="val 16667"/>
              <a:gd name="adj2" fmla="val 2667"/>
            </a:avLst>
          </a:prstGeom>
          <a:solidFill>
            <a:srgbClr val="619D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799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요약</a:t>
            </a:r>
            <a:endParaRPr sz="4799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315ba88cc42_3_178"/>
          <p:cNvSpPr/>
          <p:nvPr/>
        </p:nvSpPr>
        <p:spPr>
          <a:xfrm flipH="1">
            <a:off x="656050" y="19677138"/>
            <a:ext cx="5388000" cy="1002900"/>
          </a:xfrm>
          <a:prstGeom prst="round2SameRect">
            <a:avLst>
              <a:gd name="adj1" fmla="val 16667"/>
              <a:gd name="adj2" fmla="val 2667"/>
            </a:avLst>
          </a:prstGeom>
          <a:solidFill>
            <a:srgbClr val="619D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799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요약</a:t>
            </a:r>
            <a:endParaRPr sz="4799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315ba88cc42_3_178"/>
          <p:cNvSpPr/>
          <p:nvPr/>
        </p:nvSpPr>
        <p:spPr>
          <a:xfrm flipH="1">
            <a:off x="11257326" y="25289989"/>
            <a:ext cx="5781000" cy="4799700"/>
          </a:xfrm>
          <a:prstGeom prst="wedgeRoundRectCallout">
            <a:avLst>
              <a:gd name="adj1" fmla="val 60493"/>
              <a:gd name="adj2" fmla="val -30935"/>
              <a:gd name="adj3" fmla="val 0"/>
            </a:avLst>
          </a:prstGeom>
          <a:solidFill>
            <a:schemeClr val="lt1"/>
          </a:solidFill>
          <a:ln w="38100" cap="flat" cmpd="sng">
            <a:solidFill>
              <a:srgbClr val="00D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3300" b="1"/>
              <a:t>●증권사 </a:t>
            </a:r>
            <a:r>
              <a:rPr lang="en-US" altLang="ko-KR" sz="3300" b="1"/>
              <a:t>: </a:t>
            </a:r>
            <a:r>
              <a:rPr lang="ko-KR" altLang="en-US" sz="3300" b="1"/>
              <a:t>키움 증권</a:t>
            </a:r>
            <a:endParaRPr sz="3300" b="1"/>
          </a:p>
          <a:p>
            <a:pPr algn="ctr"/>
            <a:endParaRPr sz="3300" b="1"/>
          </a:p>
          <a:p>
            <a:pPr algn="ctr"/>
            <a:r>
              <a:rPr lang="ko-KR" altLang="en-US" sz="3300" b="1"/>
              <a:t>● 추출 기간 </a:t>
            </a:r>
            <a:r>
              <a:rPr lang="en-US" altLang="ko-KR" sz="3300" b="1"/>
              <a:t>: 6</a:t>
            </a:r>
            <a:r>
              <a:rPr lang="ko-KR" altLang="en-US" sz="3300" b="1"/>
              <a:t>개월</a:t>
            </a:r>
            <a:endParaRPr sz="3300" b="1"/>
          </a:p>
          <a:p>
            <a:pPr algn="ctr"/>
            <a:endParaRPr sz="3300" b="1"/>
          </a:p>
          <a:p>
            <a:pPr algn="ctr"/>
            <a:r>
              <a:rPr lang="ko-KR" altLang="en-US" sz="3300" b="1"/>
              <a:t>●추출 종목 </a:t>
            </a:r>
            <a:r>
              <a:rPr lang="en-US" altLang="ko-KR" sz="3300" b="1"/>
              <a:t>: </a:t>
            </a:r>
            <a:r>
              <a:rPr lang="ko-KR" altLang="en-US" sz="3300" b="1"/>
              <a:t>약</a:t>
            </a:r>
            <a:r>
              <a:rPr lang="en-US" altLang="ko-KR" sz="3300" b="1"/>
              <a:t>500 </a:t>
            </a:r>
            <a:r>
              <a:rPr lang="ko-KR" altLang="en-US" sz="3300" b="1"/>
              <a:t>종목</a:t>
            </a:r>
            <a:endParaRPr sz="3300" b="1"/>
          </a:p>
          <a:p>
            <a:pPr algn="ctr"/>
            <a:endParaRPr sz="3300" b="1"/>
          </a:p>
          <a:p>
            <a:pPr algn="ctr"/>
            <a:r>
              <a:rPr lang="ko-KR" altLang="en-US" sz="3300" b="1"/>
              <a:t>●종목당 당일 데이터 수집</a:t>
            </a:r>
            <a:endParaRPr sz="3300" b="1"/>
          </a:p>
        </p:txBody>
      </p:sp>
      <p:sp>
        <p:nvSpPr>
          <p:cNvPr id="139" name="Google Shape;139;g315ba88cc42_3_178"/>
          <p:cNvSpPr/>
          <p:nvPr/>
        </p:nvSpPr>
        <p:spPr>
          <a:xfrm flipH="1">
            <a:off x="24947276" y="25181225"/>
            <a:ext cx="6111900" cy="5236200"/>
          </a:xfrm>
          <a:prstGeom prst="wedgeRoundRectCallout">
            <a:avLst>
              <a:gd name="adj1" fmla="val 63349"/>
              <a:gd name="adj2" fmla="val -31955"/>
              <a:gd name="adj3" fmla="val 0"/>
            </a:avLst>
          </a:prstGeom>
          <a:solidFill>
            <a:schemeClr val="lt1"/>
          </a:solidFill>
          <a:ln w="38100" cap="flat" cmpd="sng">
            <a:solidFill>
              <a:srgbClr val="00D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3300" b="1"/>
              <a:t>●종목별 수집데이터 목록</a:t>
            </a:r>
            <a:endParaRPr sz="3300" b="1"/>
          </a:p>
          <a:p>
            <a:pPr algn="ctr"/>
            <a:r>
              <a:rPr lang="ko-KR" altLang="en-US" sz="3300" b="1"/>
              <a:t>○날짜      ○시간</a:t>
            </a:r>
            <a:endParaRPr sz="3300" b="1"/>
          </a:p>
          <a:p>
            <a:pPr algn="ctr"/>
            <a:r>
              <a:rPr lang="ko-KR" altLang="en-US" sz="3300" b="1"/>
              <a:t>○시가      ○고가</a:t>
            </a:r>
            <a:endParaRPr sz="3300" b="1"/>
          </a:p>
          <a:p>
            <a:pPr algn="ctr"/>
            <a:r>
              <a:rPr lang="ko-KR" altLang="en-US" sz="3300" b="1"/>
              <a:t>○저가      ○종가</a:t>
            </a:r>
            <a:endParaRPr sz="3300" b="1"/>
          </a:p>
          <a:p>
            <a:pPr algn="ctr"/>
            <a:r>
              <a:rPr lang="ko-KR" altLang="en-US" sz="3300" b="1"/>
              <a:t>○거래량      ○거래대금</a:t>
            </a:r>
            <a:endParaRPr sz="3300" b="1"/>
          </a:p>
          <a:p>
            <a:pPr algn="ctr"/>
            <a:endParaRPr sz="3300" b="1"/>
          </a:p>
          <a:p>
            <a:pPr algn="ctr"/>
            <a:r>
              <a:rPr lang="en-US" altLang="ko-KR" sz="3300" b="1"/>
              <a:t>6</a:t>
            </a:r>
            <a:r>
              <a:rPr lang="ko-KR" altLang="en-US" sz="3300" b="1"/>
              <a:t>개월간 검출된 주도주 종목 </a:t>
            </a:r>
            <a:r>
              <a:rPr lang="en-US" altLang="ko-KR" sz="3300" b="1"/>
              <a:t>500</a:t>
            </a:r>
            <a:r>
              <a:rPr lang="ko-KR" altLang="en-US" sz="3300" b="1"/>
              <a:t>개  당일</a:t>
            </a:r>
            <a:r>
              <a:rPr lang="en-US" altLang="ko-KR" sz="3300" b="1"/>
              <a:t>(9</a:t>
            </a:r>
            <a:r>
              <a:rPr lang="ko-KR" altLang="en-US" sz="3300" b="1"/>
              <a:t>시</a:t>
            </a:r>
            <a:r>
              <a:rPr lang="en-US" altLang="ko-KR" sz="3300" b="1"/>
              <a:t>~15</a:t>
            </a:r>
            <a:r>
              <a:rPr lang="ko-KR" altLang="en-US" sz="3300" b="1"/>
              <a:t>시 </a:t>
            </a:r>
            <a:r>
              <a:rPr lang="en-US" altLang="ko-KR" sz="3300" b="1"/>
              <a:t>30</a:t>
            </a:r>
            <a:r>
              <a:rPr lang="ko-KR" altLang="en-US" sz="3300" b="1"/>
              <a:t>분</a:t>
            </a:r>
            <a:r>
              <a:rPr lang="en-US" altLang="ko-KR" sz="3300" b="1"/>
              <a:t>) </a:t>
            </a:r>
            <a:r>
              <a:rPr lang="ko-KR" altLang="en-US" sz="3300" b="1"/>
              <a:t>데이터 수집</a:t>
            </a:r>
            <a:endParaRPr sz="3300" b="1"/>
          </a:p>
        </p:txBody>
      </p:sp>
      <p:sp>
        <p:nvSpPr>
          <p:cNvPr id="140" name="Google Shape;140;g315ba88cc42_3_178"/>
          <p:cNvSpPr/>
          <p:nvPr/>
        </p:nvSpPr>
        <p:spPr>
          <a:xfrm flipH="1">
            <a:off x="921623" y="36621013"/>
            <a:ext cx="10883100" cy="1123500"/>
          </a:xfrm>
          <a:prstGeom prst="roundRect">
            <a:avLst>
              <a:gd name="adj" fmla="val 16452"/>
            </a:avLst>
          </a:prstGeom>
          <a:solidFill>
            <a:schemeClr val="lt1"/>
          </a:solidFill>
          <a:ln w="38100" cap="flat" cmpd="sng">
            <a:solidFill>
              <a:srgbClr val="00D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3300" b="1" u="sng"/>
              <a:t>키움 </a:t>
            </a:r>
            <a:r>
              <a:rPr lang="en-US" altLang="ko-KR" sz="3300" b="1" u="sng"/>
              <a:t>API</a:t>
            </a:r>
            <a:r>
              <a:rPr lang="ko-KR" altLang="en-US" sz="3300" b="1"/>
              <a:t> </a:t>
            </a:r>
            <a:r>
              <a:rPr lang="en-US" altLang="ko-KR" sz="3300" b="1"/>
              <a:t>: </a:t>
            </a:r>
            <a:r>
              <a:rPr lang="ko-KR" altLang="en-US" sz="3300" b="1"/>
              <a:t>실시간 조건 검색기의 주도주 종목 검출</a:t>
            </a:r>
            <a:br>
              <a:rPr lang="ko-KR" altLang="en-US" sz="3300" b="1"/>
            </a:br>
            <a:r>
              <a:rPr lang="ko-KR" altLang="en-US" sz="3300" b="1" u="sng"/>
              <a:t>대신 </a:t>
            </a:r>
            <a:r>
              <a:rPr lang="en-US" altLang="ko-KR" sz="3300" b="1" u="sng"/>
              <a:t>API</a:t>
            </a:r>
            <a:r>
              <a:rPr lang="ko-KR" altLang="en-US" sz="3300" b="1"/>
              <a:t> </a:t>
            </a:r>
            <a:r>
              <a:rPr lang="en-US" altLang="ko-KR" sz="3300" b="1"/>
              <a:t>: </a:t>
            </a:r>
            <a:r>
              <a:rPr lang="ko-KR" altLang="en-US" sz="3300" b="1"/>
              <a:t>검출된 종목의 주가 데이터 추출</a:t>
            </a:r>
            <a:endParaRPr sz="3300" b="1"/>
          </a:p>
        </p:txBody>
      </p:sp>
      <p:sp>
        <p:nvSpPr>
          <p:cNvPr id="141" name="Google Shape;141;g315ba88cc42_3_178"/>
          <p:cNvSpPr/>
          <p:nvPr/>
        </p:nvSpPr>
        <p:spPr>
          <a:xfrm flipH="1">
            <a:off x="14471001" y="15968200"/>
            <a:ext cx="4114199" cy="2533799"/>
          </a:xfrm>
          <a:prstGeom prst="wedgeRoundRectCallout">
            <a:avLst>
              <a:gd name="adj1" fmla="val 63680"/>
              <a:gd name="adj2" fmla="val 8913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모델 서빙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15000"/>
              </a:lnSpc>
            </a:pP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en-US" altLang="ko-KR" sz="270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지수 크롤링 제공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15000"/>
              </a:lnSpc>
            </a:pP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웹 소켓 </a:t>
            </a:r>
            <a:r>
              <a:rPr lang="ko-KR" altLang="en-US" sz="2700" b="1">
                <a:latin typeface="Malgun Gothic"/>
                <a:ea typeface="Malgun Gothic"/>
                <a:cs typeface="Malgun Gothic"/>
                <a:sym typeface="Malgun Gothic"/>
              </a:rPr>
              <a:t>실시간 업데이트</a:t>
            </a: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15ba88cc42_3_178"/>
          <p:cNvSpPr/>
          <p:nvPr/>
        </p:nvSpPr>
        <p:spPr>
          <a:xfrm flipH="1">
            <a:off x="20566726" y="17758949"/>
            <a:ext cx="9756000" cy="1123500"/>
          </a:xfrm>
          <a:prstGeom prst="wedgeRectCallout">
            <a:avLst>
              <a:gd name="adj1" fmla="val -32500"/>
              <a:gd name="adj2" fmla="val -89833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3199">
                <a:latin typeface="Malgun Gothic"/>
                <a:ea typeface="Malgun Gothic"/>
                <a:cs typeface="Malgun Gothic"/>
                <a:sym typeface="Malgun Gothic"/>
              </a:rPr>
              <a:t>React </a:t>
            </a:r>
            <a:r>
              <a:rPr lang="ko-KR" altLang="en-US" sz="3199">
                <a:latin typeface="Malgun Gothic"/>
                <a:ea typeface="Malgun Gothic"/>
                <a:cs typeface="Malgun Gothic"/>
                <a:sym typeface="Malgun Gothic"/>
              </a:rPr>
              <a:t>연결을 위한 </a:t>
            </a:r>
            <a:r>
              <a:rPr lang="en-US" altLang="ko-KR" sz="3199">
                <a:latin typeface="Malgun Gothic"/>
                <a:ea typeface="Malgun Gothic"/>
                <a:cs typeface="Malgun Gothic"/>
                <a:sym typeface="Malgun Gothic"/>
              </a:rPr>
              <a:t>Nginx </a:t>
            </a:r>
            <a:r>
              <a:rPr lang="ko-KR" altLang="en-US" sz="3199" b="1">
                <a:latin typeface="Malgun Gothic"/>
                <a:ea typeface="Malgun Gothic"/>
                <a:cs typeface="Malgun Gothic"/>
                <a:sym typeface="Malgun Gothic"/>
              </a:rPr>
              <a:t>리버스 프록시 웹 서버</a:t>
            </a:r>
            <a:endParaRPr sz="3199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en-US" altLang="ko-KR" sz="3199">
                <a:latin typeface="Malgun Gothic"/>
                <a:ea typeface="Malgun Gothic"/>
                <a:cs typeface="Malgun Gothic"/>
                <a:sym typeface="Malgun Gothic"/>
              </a:rPr>
              <a:t>Let’s Encrypt</a:t>
            </a:r>
            <a:r>
              <a:rPr lang="ko-KR" altLang="en-US" sz="3199">
                <a:latin typeface="Malgun Gothic"/>
                <a:ea typeface="Malgun Gothic"/>
                <a:cs typeface="Malgun Gothic"/>
                <a:sym typeface="Malgun Gothic"/>
              </a:rPr>
              <a:t>를 사용한 </a:t>
            </a:r>
            <a:r>
              <a:rPr lang="en-US" altLang="ko-KR" sz="3199" b="1">
                <a:latin typeface="Malgun Gothic"/>
                <a:ea typeface="Malgun Gothic"/>
                <a:cs typeface="Malgun Gothic"/>
                <a:sym typeface="Malgun Gothic"/>
              </a:rPr>
              <a:t>https </a:t>
            </a:r>
            <a:r>
              <a:rPr lang="ko-KR" altLang="en-US" sz="3199" b="1"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r>
              <a:rPr lang="ko-KR" altLang="en-US" sz="3199"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sz="31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15ba88cc42_3_178"/>
          <p:cNvSpPr/>
          <p:nvPr/>
        </p:nvSpPr>
        <p:spPr>
          <a:xfrm flipH="1">
            <a:off x="13338875" y="6523150"/>
            <a:ext cx="3265500" cy="4188601"/>
          </a:xfrm>
          <a:prstGeom prst="wedgeRectCallout">
            <a:avLst>
              <a:gd name="adj1" fmla="val -70542"/>
              <a:gd name="adj2" fmla="val -31885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3199">
                <a:latin typeface="Malgun Gothic"/>
                <a:ea typeface="Malgun Gothic"/>
                <a:cs typeface="Malgun Gothic"/>
                <a:sym typeface="Malgun Gothic"/>
              </a:rPr>
              <a:t>Github Actions </a:t>
            </a:r>
            <a:r>
              <a:rPr lang="en-US" altLang="ko-KR" sz="3199" b="1">
                <a:latin typeface="Malgun Gothic"/>
                <a:ea typeface="Malgun Gothic"/>
                <a:cs typeface="Malgun Gothic"/>
                <a:sym typeface="Malgun Gothic"/>
              </a:rPr>
              <a:t>CI/CD</a:t>
            </a:r>
            <a:r>
              <a:rPr lang="ko-KR" altLang="en-US" sz="3199">
                <a:latin typeface="Malgun Gothic"/>
                <a:ea typeface="Malgun Gothic"/>
                <a:cs typeface="Malgun Gothic"/>
                <a:sym typeface="Malgun Gothic"/>
              </a:rPr>
              <a:t> 제공</a:t>
            </a:r>
            <a:endParaRPr sz="3199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en-US" altLang="ko-KR" sz="3199">
                <a:latin typeface="Malgun Gothic"/>
                <a:ea typeface="Malgun Gothic"/>
                <a:cs typeface="Malgun Gothic"/>
                <a:sym typeface="Malgun Gothic"/>
              </a:rPr>
              <a:t>EC2 </a:t>
            </a:r>
            <a:r>
              <a:rPr lang="ko-KR" altLang="en-US" sz="3199">
                <a:latin typeface="Malgun Gothic"/>
                <a:ea typeface="Malgun Gothic"/>
                <a:cs typeface="Malgun Gothic"/>
                <a:sym typeface="Malgun Gothic"/>
              </a:rPr>
              <a:t>서버 도커 컨테이너 </a:t>
            </a:r>
            <a:r>
              <a:rPr lang="ko-KR" altLang="en-US" sz="3199" b="1">
                <a:latin typeface="Malgun Gothic"/>
                <a:ea typeface="Malgun Gothic"/>
                <a:cs typeface="Malgun Gothic"/>
                <a:sym typeface="Malgun Gothic"/>
              </a:rPr>
              <a:t>배포 작업 자동화</a:t>
            </a:r>
            <a:endParaRPr sz="3199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" name="Google Shape;144;g315ba88cc42_3_178"/>
          <p:cNvGrpSpPr/>
          <p:nvPr/>
        </p:nvGrpSpPr>
        <p:grpSpPr>
          <a:xfrm>
            <a:off x="1824252" y="32055324"/>
            <a:ext cx="8549712" cy="4529301"/>
            <a:chOff x="1824250" y="32055325"/>
            <a:chExt cx="8549713" cy="4529300"/>
          </a:xfrm>
        </p:grpSpPr>
        <p:pic>
          <p:nvPicPr>
            <p:cNvPr id="145" name="Google Shape;145;g315ba88cc42_3_17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67412" y="32096258"/>
              <a:ext cx="4606551" cy="4276142"/>
            </a:xfrm>
            <a:prstGeom prst="rect">
              <a:avLst/>
            </a:prstGeom>
            <a:noFill/>
            <a:ln w="38100" cap="flat" cmpd="sng">
              <a:solidFill>
                <a:srgbClr val="6DBBED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6" name="Google Shape;146;g315ba88cc42_3_17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824250" y="32055325"/>
              <a:ext cx="3893650" cy="45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grpSp>
        <p:nvGrpSpPr>
          <p:cNvPr id="147" name="Google Shape;147;g315ba88cc42_3_178"/>
          <p:cNvGrpSpPr/>
          <p:nvPr/>
        </p:nvGrpSpPr>
        <p:grpSpPr>
          <a:xfrm>
            <a:off x="13835664" y="31973853"/>
            <a:ext cx="11053606" cy="4414950"/>
            <a:chOff x="15126450" y="32561240"/>
            <a:chExt cx="11053606" cy="4414950"/>
          </a:xfrm>
        </p:grpSpPr>
        <p:pic>
          <p:nvPicPr>
            <p:cNvPr id="148" name="Google Shape;148;g315ba88cc42_3_178"/>
            <p:cNvPicPr preferRelativeResize="0"/>
            <p:nvPr/>
          </p:nvPicPr>
          <p:blipFill rotWithShape="1">
            <a:blip r:embed="rId16">
              <a:alphaModFix/>
            </a:blip>
            <a:srcRect t="15769" b="10986"/>
            <a:stretch/>
          </p:blipFill>
          <p:spPr>
            <a:xfrm>
              <a:off x="21988332" y="32699890"/>
              <a:ext cx="4191724" cy="4276300"/>
            </a:xfrm>
            <a:prstGeom prst="rect">
              <a:avLst/>
            </a:prstGeom>
            <a:noFill/>
            <a:ln w="38100" cap="flat" cmpd="sng">
              <a:solidFill>
                <a:srgbClr val="6DBBED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9" name="Google Shape;149;g315ba88cc42_3_178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5126450" y="32561240"/>
              <a:ext cx="4350717" cy="4276300"/>
            </a:xfrm>
            <a:prstGeom prst="rect">
              <a:avLst/>
            </a:prstGeom>
            <a:noFill/>
            <a:ln w="38100" cap="flat" cmpd="sng">
              <a:solidFill>
                <a:srgbClr val="6DBBED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50" name="Google Shape;150;g315ba88cc42_3_178"/>
          <p:cNvSpPr/>
          <p:nvPr/>
        </p:nvSpPr>
        <p:spPr>
          <a:xfrm>
            <a:off x="1803576" y="31171526"/>
            <a:ext cx="5040600" cy="883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9DAF8"/>
          </a:solidFill>
          <a:ln w="9525" cap="flat" cmpd="sng">
            <a:solidFill>
              <a:srgbClr val="6DBB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3000"/>
            </a:pPr>
            <a:r>
              <a:rPr lang="ko-KR" altLang="en-US" sz="3000" b="1"/>
              <a:t>증권사 </a:t>
            </a:r>
            <a:r>
              <a:rPr lang="en-US" altLang="ko-KR" sz="3000" b="1"/>
              <a:t>API -&gt; </a:t>
            </a:r>
            <a:r>
              <a:rPr lang="ko-KR" altLang="en-US" sz="3000" b="1"/>
              <a:t>데이터 추출</a:t>
            </a:r>
            <a:endParaRPr sz="3000" b="1"/>
          </a:p>
        </p:txBody>
      </p:sp>
      <p:sp>
        <p:nvSpPr>
          <p:cNvPr id="151" name="Google Shape;151;g315ba88cc42_3_178"/>
          <p:cNvSpPr/>
          <p:nvPr/>
        </p:nvSpPr>
        <p:spPr>
          <a:xfrm>
            <a:off x="11257326" y="33621614"/>
            <a:ext cx="1695001" cy="8162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52" name="Google Shape;152;g315ba88cc42_3_178"/>
          <p:cNvSpPr/>
          <p:nvPr/>
        </p:nvSpPr>
        <p:spPr>
          <a:xfrm>
            <a:off x="18714926" y="33641776"/>
            <a:ext cx="1695001" cy="8162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53" name="Google Shape;153;g315ba88cc42_3_178"/>
          <p:cNvSpPr/>
          <p:nvPr/>
        </p:nvSpPr>
        <p:spPr>
          <a:xfrm>
            <a:off x="19379250" y="11599727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en-US" altLang="ko-KR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Nginx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315ba88cc42_3_178"/>
          <p:cNvSpPr/>
          <p:nvPr/>
        </p:nvSpPr>
        <p:spPr>
          <a:xfrm>
            <a:off x="17300676" y="6229663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en-US" altLang="ko-KR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CI/CD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315ba88cc42_3_178"/>
          <p:cNvSpPr/>
          <p:nvPr/>
        </p:nvSpPr>
        <p:spPr>
          <a:xfrm rot="-5400000">
            <a:off x="-937275" y="7895564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구축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315ba88cc42_3_178"/>
          <p:cNvSpPr/>
          <p:nvPr/>
        </p:nvSpPr>
        <p:spPr>
          <a:xfrm rot="-5400000">
            <a:off x="-1013475" y="15175489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en-US" altLang="ko-KR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Fastapi flow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315ba88cc42_3_178"/>
          <p:cNvSpPr/>
          <p:nvPr/>
        </p:nvSpPr>
        <p:spPr>
          <a:xfrm>
            <a:off x="25601899" y="31985950"/>
            <a:ext cx="5980800" cy="4529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0D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65" indent="-425417">
              <a:buClr>
                <a:schemeClr val="dk1"/>
              </a:buClr>
              <a:buSzPts val="3100"/>
              <a:buAutoNum type="arabicPeriod"/>
            </a:pPr>
            <a:r>
              <a:rPr lang="ko-KR" altLang="en-US" sz="3100" b="1">
                <a:solidFill>
                  <a:schemeClr val="dk1"/>
                </a:solidFill>
              </a:rPr>
              <a:t>수집된 종목리스트 </a:t>
            </a:r>
            <a:r>
              <a:rPr lang="en-US" altLang="ko-KR" sz="3100" b="1">
                <a:solidFill>
                  <a:schemeClr val="dk1"/>
                </a:solidFill>
              </a:rPr>
              <a:t>S3</a:t>
            </a:r>
            <a:r>
              <a:rPr lang="ko-KR" altLang="en-US" sz="3100" b="1">
                <a:solidFill>
                  <a:schemeClr val="dk1"/>
                </a:solidFill>
              </a:rPr>
              <a:t>업로드</a:t>
            </a:r>
            <a:endParaRPr sz="3100" b="1">
              <a:solidFill>
                <a:schemeClr val="dk1"/>
              </a:solidFill>
            </a:endParaRPr>
          </a:p>
          <a:p>
            <a:pPr marL="457165" indent="-425417">
              <a:buClr>
                <a:schemeClr val="dk1"/>
              </a:buClr>
              <a:buSzPts val="3100"/>
              <a:buChar char="-"/>
            </a:pPr>
            <a:r>
              <a:rPr lang="en-US" altLang="ko-KR" sz="3100" u="sng">
                <a:solidFill>
                  <a:schemeClr val="dk1"/>
                </a:solidFill>
              </a:rPr>
              <a:t>fast api</a:t>
            </a:r>
            <a:r>
              <a:rPr lang="ko-KR" altLang="en-US" sz="3100" u="sng">
                <a:solidFill>
                  <a:schemeClr val="dk1"/>
                </a:solidFill>
              </a:rPr>
              <a:t>호출을 통해 </a:t>
            </a:r>
            <a:endParaRPr sz="3100" u="sng">
              <a:solidFill>
                <a:schemeClr val="dk1"/>
              </a:solidFill>
            </a:endParaRPr>
          </a:p>
          <a:p>
            <a:pPr indent="457165">
              <a:buClr>
                <a:schemeClr val="dk1"/>
              </a:buClr>
              <a:buSzPts val="1100"/>
            </a:pPr>
            <a:r>
              <a:rPr lang="ko-KR" altLang="en-US" sz="3100" u="sng">
                <a:solidFill>
                  <a:schemeClr val="dk1"/>
                </a:solidFill>
              </a:rPr>
              <a:t>웹소켓 메세지 전송</a:t>
            </a:r>
            <a:endParaRPr sz="3100" u="sng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3100" b="1">
              <a:solidFill>
                <a:schemeClr val="dk1"/>
              </a:solidFill>
            </a:endParaRPr>
          </a:p>
          <a:p>
            <a:pPr marL="457165" indent="-425417">
              <a:buClr>
                <a:schemeClr val="dk1"/>
              </a:buClr>
              <a:buSzPts val="3100"/>
              <a:buAutoNum type="arabicPeriod"/>
            </a:pPr>
            <a:r>
              <a:rPr lang="ko-KR" altLang="en-US" sz="3100" b="1">
                <a:solidFill>
                  <a:schemeClr val="dk1"/>
                </a:solidFill>
              </a:rPr>
              <a:t>수집된 종목 데이타 </a:t>
            </a:r>
            <a:r>
              <a:rPr lang="en-US" altLang="ko-KR" sz="3100" b="1">
                <a:solidFill>
                  <a:schemeClr val="dk1"/>
                </a:solidFill>
              </a:rPr>
              <a:t>S3</a:t>
            </a:r>
            <a:r>
              <a:rPr lang="ko-KR" altLang="en-US" sz="3100" b="1">
                <a:solidFill>
                  <a:schemeClr val="dk1"/>
                </a:solidFill>
              </a:rPr>
              <a:t>업로드</a:t>
            </a:r>
            <a:endParaRPr sz="3100" b="1">
              <a:solidFill>
                <a:schemeClr val="dk1"/>
              </a:solidFill>
            </a:endParaRPr>
          </a:p>
          <a:p>
            <a:pPr marL="457165" indent="-425417">
              <a:buClr>
                <a:schemeClr val="dk1"/>
              </a:buClr>
              <a:buSzPts val="3100"/>
              <a:buChar char="-"/>
            </a:pPr>
            <a:r>
              <a:rPr lang="en-US" altLang="ko-KR" sz="3100" u="sng">
                <a:solidFill>
                  <a:schemeClr val="dk1"/>
                </a:solidFill>
              </a:rPr>
              <a:t>fast api </a:t>
            </a:r>
            <a:r>
              <a:rPr lang="ko-KR" altLang="en-US" sz="3100" u="sng">
                <a:solidFill>
                  <a:schemeClr val="dk1"/>
                </a:solidFill>
              </a:rPr>
              <a:t>호출 및 </a:t>
            </a:r>
            <a:r>
              <a:rPr lang="en-US" altLang="ko-KR" sz="3100" u="sng">
                <a:solidFill>
                  <a:schemeClr val="dk1"/>
                </a:solidFill>
              </a:rPr>
              <a:t>AI</a:t>
            </a:r>
            <a:r>
              <a:rPr lang="ko-KR" altLang="en-US" sz="3100" u="sng">
                <a:solidFill>
                  <a:schemeClr val="dk1"/>
                </a:solidFill>
              </a:rPr>
              <a:t>모델 입력</a:t>
            </a:r>
            <a:endParaRPr sz="3100" u="sng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3100" u="sng">
                <a:solidFill>
                  <a:schemeClr val="dk1"/>
                </a:solidFill>
              </a:rPr>
              <a:t>	결과 웹소켓 메세지 전송</a:t>
            </a:r>
            <a:endParaRPr sz="3100"/>
          </a:p>
        </p:txBody>
      </p:sp>
      <p:sp>
        <p:nvSpPr>
          <p:cNvPr id="158" name="Google Shape;158;g315ba88cc42_3_178"/>
          <p:cNvSpPr/>
          <p:nvPr/>
        </p:nvSpPr>
        <p:spPr>
          <a:xfrm>
            <a:off x="1870500" y="13476275"/>
            <a:ext cx="3562201" cy="20714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59" name="Google Shape;159;g315ba88cc42_3_178"/>
          <p:cNvSpPr/>
          <p:nvPr/>
        </p:nvSpPr>
        <p:spPr>
          <a:xfrm>
            <a:off x="6044051" y="13639316"/>
            <a:ext cx="7815600" cy="4529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60" name="Google Shape;160;g315ba88cc42_3_178"/>
          <p:cNvSpPr/>
          <p:nvPr/>
        </p:nvSpPr>
        <p:spPr>
          <a:xfrm flipH="1">
            <a:off x="13491276" y="11789741"/>
            <a:ext cx="4114199" cy="1685100"/>
          </a:xfrm>
          <a:prstGeom prst="wedgeRoundRectCallout">
            <a:avLst>
              <a:gd name="adj1" fmla="val 246558"/>
              <a:gd name="adj2" fmla="val 5086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주도주 종목 </a:t>
            </a:r>
            <a:r>
              <a:rPr lang="en-US" altLang="ko-KR" sz="2700"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주가 저장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>
              <a:lnSpc>
                <a:spcPct val="115000"/>
              </a:lnSpc>
            </a:pPr>
            <a:r>
              <a:rPr lang="ko-KR" altLang="en-US" sz="2700">
                <a:latin typeface="Malgun Gothic"/>
                <a:ea typeface="Malgun Gothic"/>
                <a:cs typeface="Malgun Gothic"/>
                <a:sym typeface="Malgun Gothic"/>
              </a:rPr>
              <a:t>뉴스 평가 저장</a:t>
            </a:r>
            <a:endParaRPr sz="2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g315ba88cc42_3_178"/>
          <p:cNvCxnSpPr/>
          <p:nvPr/>
        </p:nvCxnSpPr>
        <p:spPr>
          <a:xfrm>
            <a:off x="23964025" y="25421651"/>
            <a:ext cx="1854600" cy="5411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g315ba88cc42_3_178"/>
          <p:cNvCxnSpPr/>
          <p:nvPr/>
        </p:nvCxnSpPr>
        <p:spPr>
          <a:xfrm>
            <a:off x="23920749" y="25667000"/>
            <a:ext cx="1905600" cy="2389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3" name="Google Shape;163;g315ba88cc42_3_178"/>
          <p:cNvSpPr/>
          <p:nvPr/>
        </p:nvSpPr>
        <p:spPr>
          <a:xfrm>
            <a:off x="10323725" y="9331276"/>
            <a:ext cx="2422200" cy="22052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64" name="Google Shape;164;g315ba88cc42_3_178"/>
          <p:cNvSpPr/>
          <p:nvPr/>
        </p:nvSpPr>
        <p:spPr>
          <a:xfrm>
            <a:off x="18519500" y="25416075"/>
            <a:ext cx="5463000" cy="213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65" name="Google Shape;165;g315ba88cc42_3_178"/>
          <p:cNvSpPr/>
          <p:nvPr/>
        </p:nvSpPr>
        <p:spPr>
          <a:xfrm>
            <a:off x="25813951" y="25978751"/>
            <a:ext cx="4508701" cy="20714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6bacef379_3_196"/>
          <p:cNvSpPr/>
          <p:nvPr/>
        </p:nvSpPr>
        <p:spPr>
          <a:xfrm>
            <a:off x="952502" y="24982553"/>
            <a:ext cx="20665200" cy="12387899"/>
          </a:xfrm>
          <a:prstGeom prst="rect">
            <a:avLst/>
          </a:prstGeom>
          <a:noFill/>
          <a:ln w="76200" cap="flat" cmpd="sng">
            <a:solidFill>
              <a:srgbClr val="00D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71" name="Google Shape;171;g316bacef379_3_196"/>
          <p:cNvSpPr/>
          <p:nvPr/>
        </p:nvSpPr>
        <p:spPr>
          <a:xfrm>
            <a:off x="681201" y="24302601"/>
            <a:ext cx="31103400" cy="133518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316bacef379_3_196"/>
          <p:cNvSpPr txBox="1"/>
          <p:nvPr/>
        </p:nvSpPr>
        <p:spPr>
          <a:xfrm>
            <a:off x="5413664" y="37263240"/>
            <a:ext cx="21945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173" name="Google Shape;173;g316bacef379_3_196"/>
          <p:cNvSpPr/>
          <p:nvPr/>
        </p:nvSpPr>
        <p:spPr>
          <a:xfrm>
            <a:off x="22007774" y="24986927"/>
            <a:ext cx="9489000" cy="12387899"/>
          </a:xfrm>
          <a:prstGeom prst="rect">
            <a:avLst/>
          </a:prstGeom>
          <a:noFill/>
          <a:ln w="76200" cap="flat" cmpd="sng">
            <a:solidFill>
              <a:srgbClr val="0598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74" name="Google Shape;174;g316bacef379_3_196"/>
          <p:cNvSpPr/>
          <p:nvPr/>
        </p:nvSpPr>
        <p:spPr>
          <a:xfrm>
            <a:off x="22293325" y="31562826"/>
            <a:ext cx="8924100" cy="5640299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316bacef379_3_196"/>
          <p:cNvSpPr/>
          <p:nvPr/>
        </p:nvSpPr>
        <p:spPr>
          <a:xfrm>
            <a:off x="25216026" y="32498851"/>
            <a:ext cx="3230700" cy="289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76" name="Google Shape;176;g316bacef379_3_196"/>
          <p:cNvSpPr/>
          <p:nvPr/>
        </p:nvSpPr>
        <p:spPr>
          <a:xfrm>
            <a:off x="22293325" y="25564352"/>
            <a:ext cx="57567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크롤링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316bacef379_3_196"/>
          <p:cNvSpPr/>
          <p:nvPr/>
        </p:nvSpPr>
        <p:spPr>
          <a:xfrm>
            <a:off x="22293325" y="26228826"/>
            <a:ext cx="8924100" cy="41532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316bacef379_3_196"/>
          <p:cNvSpPr/>
          <p:nvPr/>
        </p:nvSpPr>
        <p:spPr>
          <a:xfrm>
            <a:off x="22293325" y="30898352"/>
            <a:ext cx="57567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지수 크롤링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316bacef379_3_196"/>
          <p:cNvSpPr/>
          <p:nvPr/>
        </p:nvSpPr>
        <p:spPr>
          <a:xfrm>
            <a:off x="11728225" y="29867417"/>
            <a:ext cx="9661800" cy="7335899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" name="Google Shape;180;g316bacef379_3_196"/>
          <p:cNvGrpSpPr/>
          <p:nvPr/>
        </p:nvGrpSpPr>
        <p:grpSpPr>
          <a:xfrm>
            <a:off x="1212626" y="31273576"/>
            <a:ext cx="6450899" cy="5929800"/>
            <a:chOff x="1212625" y="31171975"/>
            <a:chExt cx="6450900" cy="5929800"/>
          </a:xfrm>
        </p:grpSpPr>
        <p:sp>
          <p:nvSpPr>
            <p:cNvPr id="181" name="Google Shape;181;g316bacef379_3_196"/>
            <p:cNvSpPr/>
            <p:nvPr/>
          </p:nvSpPr>
          <p:spPr>
            <a:xfrm>
              <a:off x="1212625" y="31171975"/>
              <a:ext cx="4670700" cy="661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9A9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5400"/>
              </a:pPr>
              <a:r>
                <a:rPr lang="ko-KR" altLang="en-US" sz="3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주식 차트 렌더링</a:t>
              </a:r>
              <a:endParaRPr sz="3599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316bacef379_3_196"/>
            <p:cNvSpPr/>
            <p:nvPr/>
          </p:nvSpPr>
          <p:spPr>
            <a:xfrm>
              <a:off x="1212625" y="31833775"/>
              <a:ext cx="6450900" cy="5268000"/>
            </a:xfrm>
            <a:prstGeom prst="rect">
              <a:avLst/>
            </a:prstGeom>
            <a:noFill/>
            <a:ln w="25400" cap="flat" cmpd="sng">
              <a:solidFill>
                <a:srgbClr val="79A9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49" tIns="216025" rIns="432049" bIns="216025" anchor="ctr" anchorCtr="0">
              <a:noAutofit/>
            </a:bodyPr>
            <a:lstStyle/>
            <a:p>
              <a:pPr algn="just">
                <a:buClr>
                  <a:schemeClr val="dk1"/>
                </a:buClr>
                <a:buSzPts val="3600"/>
              </a:pPr>
              <a:endParaRPr sz="3599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3" name="Google Shape;183;g316bacef379_3_196"/>
          <p:cNvSpPr/>
          <p:nvPr/>
        </p:nvSpPr>
        <p:spPr>
          <a:xfrm>
            <a:off x="1212625" y="25937976"/>
            <a:ext cx="10361400" cy="49107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316bacef379_3_196"/>
          <p:cNvSpPr/>
          <p:nvPr/>
        </p:nvSpPr>
        <p:spPr>
          <a:xfrm>
            <a:off x="579788" y="5018101"/>
            <a:ext cx="311796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개발사항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316bacef379_3_196"/>
          <p:cNvSpPr/>
          <p:nvPr/>
        </p:nvSpPr>
        <p:spPr>
          <a:xfrm>
            <a:off x="579800" y="6145926"/>
            <a:ext cx="31179600" cy="12837000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316bacef379_3_196"/>
          <p:cNvSpPr/>
          <p:nvPr/>
        </p:nvSpPr>
        <p:spPr>
          <a:xfrm>
            <a:off x="-62" y="228599"/>
            <a:ext cx="323883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87" name="Google Shape;187;g316bacef379_3_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6839" y="37969826"/>
            <a:ext cx="10652125" cy="16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16bacef379_3_196"/>
          <p:cNvSpPr txBox="1"/>
          <p:nvPr/>
        </p:nvSpPr>
        <p:spPr>
          <a:xfrm>
            <a:off x="804788" y="6976150"/>
            <a:ext cx="14673900" cy="172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65">
              <a:lnSpc>
                <a:spcPct val="115000"/>
              </a:lnSpc>
              <a:buSzPts val="4800"/>
            </a:pPr>
            <a:endParaRPr sz="4799" b="1"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SzPts val="4400"/>
            </a:pPr>
            <a:endParaRPr sz="4399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g316bacef379_3_196"/>
          <p:cNvSpPr/>
          <p:nvPr/>
        </p:nvSpPr>
        <p:spPr>
          <a:xfrm flipH="1">
            <a:off x="728626" y="641177"/>
            <a:ext cx="5388000" cy="1002900"/>
          </a:xfrm>
          <a:prstGeom prst="round2SameRect">
            <a:avLst>
              <a:gd name="adj1" fmla="val 16667"/>
              <a:gd name="adj2" fmla="val 2667"/>
            </a:avLst>
          </a:prstGeom>
          <a:solidFill>
            <a:srgbClr val="619D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799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요약</a:t>
            </a:r>
            <a:endParaRPr sz="4799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16bacef379_3_196"/>
          <p:cNvSpPr txBox="1"/>
          <p:nvPr/>
        </p:nvSpPr>
        <p:spPr>
          <a:xfrm>
            <a:off x="728626" y="1876750"/>
            <a:ext cx="13757099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4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및 라벨링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주가 패턴 분류 모델 학습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Precision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 실험 진행 및 최종 모델 선정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4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ko-KR" altLang="en-US" sz="4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매매 검증 수행</a:t>
            </a:r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g316bacef379_3_196"/>
          <p:cNvCxnSpPr/>
          <p:nvPr/>
        </p:nvCxnSpPr>
        <p:spPr>
          <a:xfrm>
            <a:off x="703213" y="1743063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g316bacef379_3_196"/>
          <p:cNvCxnSpPr/>
          <p:nvPr/>
        </p:nvCxnSpPr>
        <p:spPr>
          <a:xfrm>
            <a:off x="703213" y="4771613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g316bacef379_3_196"/>
          <p:cNvPicPr preferRelativeResize="0"/>
          <p:nvPr/>
        </p:nvPicPr>
        <p:blipFill rotWithShape="1">
          <a:blip r:embed="rId4">
            <a:alphaModFix/>
          </a:blip>
          <a:srcRect l="119134" t="-51494" r="-26938" b="131661"/>
          <a:stretch/>
        </p:blipFill>
        <p:spPr>
          <a:xfrm>
            <a:off x="23263884" y="21797176"/>
            <a:ext cx="1160525" cy="1250151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g316bacef379_3_196"/>
          <p:cNvSpPr txBox="1"/>
          <p:nvPr/>
        </p:nvSpPr>
        <p:spPr>
          <a:xfrm>
            <a:off x="728550" y="21101003"/>
            <a:ext cx="14750100" cy="240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400"/>
            </a:pP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ko-KR" altLang="en-US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 개발</a:t>
            </a: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439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400"/>
            </a:pPr>
            <a:r>
              <a:rPr lang="ko-KR" altLang="en-US" sz="4399">
                <a:solidFill>
                  <a:srgbClr val="4F81BD"/>
                </a:solidFill>
                <a:latin typeface="Malgun Gothic"/>
                <a:ea typeface="Malgun Gothic"/>
                <a:cs typeface="Malgun Gothic"/>
                <a:sym typeface="Malgun Gothic"/>
              </a:rPr>
              <a:t>☑ </a:t>
            </a:r>
            <a:r>
              <a:rPr lang="en-US" altLang="ko-KR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FastAPI </a:t>
            </a:r>
            <a:r>
              <a:rPr lang="ko-KR" altLang="en-US" sz="43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서버 구현</a:t>
            </a:r>
            <a:endParaRPr sz="439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4600"/>
            </a:pPr>
            <a:endParaRPr sz="4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5" name="Google Shape;195;g316bacef379_3_196"/>
          <p:cNvCxnSpPr/>
          <p:nvPr/>
        </p:nvCxnSpPr>
        <p:spPr>
          <a:xfrm>
            <a:off x="703150" y="20967315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316bacef379_3_196"/>
          <p:cNvCxnSpPr/>
          <p:nvPr/>
        </p:nvCxnSpPr>
        <p:spPr>
          <a:xfrm>
            <a:off x="703150" y="22929063"/>
            <a:ext cx="15573001" cy="24900"/>
          </a:xfrm>
          <a:prstGeom prst="straightConnector1">
            <a:avLst/>
          </a:prstGeom>
          <a:noFill/>
          <a:ln w="38100" cap="flat" cmpd="sng">
            <a:solidFill>
              <a:srgbClr val="619D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7" name="Google Shape;197;g316bacef379_3_196"/>
          <p:cNvPicPr preferRelativeResize="0"/>
          <p:nvPr/>
        </p:nvPicPr>
        <p:blipFill rotWithShape="1">
          <a:blip r:embed="rId5">
            <a:alphaModFix/>
          </a:blip>
          <a:srcRect t="4906"/>
          <a:stretch/>
        </p:blipFill>
        <p:spPr>
          <a:xfrm>
            <a:off x="28463688" y="594551"/>
            <a:ext cx="3230700" cy="41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16bacef379_3_196"/>
          <p:cNvSpPr txBox="1"/>
          <p:nvPr/>
        </p:nvSpPr>
        <p:spPr>
          <a:xfrm>
            <a:off x="21607913" y="3161176"/>
            <a:ext cx="6319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ko-KR" altLang="en-US" sz="5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박종현</a:t>
            </a:r>
            <a:r>
              <a:rPr lang="ko-KR" altLang="en-US" sz="47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>
              <a:buClr>
                <a:schemeClr val="dk1"/>
              </a:buClr>
              <a:buSzPts val="1100"/>
            </a:pP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모델 학습 담당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endParaRPr/>
          </a:p>
        </p:txBody>
      </p:sp>
      <p:sp>
        <p:nvSpPr>
          <p:cNvPr id="199" name="Google Shape;199;g316bacef379_3_196"/>
          <p:cNvSpPr txBox="1"/>
          <p:nvPr/>
        </p:nvSpPr>
        <p:spPr>
          <a:xfrm>
            <a:off x="20350551" y="21352902"/>
            <a:ext cx="7729199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SzPts val="5000"/>
            </a:pPr>
            <a:r>
              <a:rPr lang="ko-KR" altLang="en-US" sz="5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조하은</a:t>
            </a:r>
            <a:r>
              <a:rPr lang="ko-KR" altLang="en-US" sz="4799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r">
              <a:buSzPts val="4400"/>
            </a:pP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프론트엔드</a:t>
            </a:r>
            <a:r>
              <a:rPr lang="en-US" altLang="ko-KR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4399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 서버 담당</a:t>
            </a:r>
            <a:endParaRPr sz="4399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endParaRPr/>
          </a:p>
        </p:txBody>
      </p:sp>
      <p:pic>
        <p:nvPicPr>
          <p:cNvPr id="200" name="Google Shape;200;g316bacef379_3_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99688" y="19098452"/>
            <a:ext cx="3230700" cy="393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16bacef379_3_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36591" y="6442750"/>
            <a:ext cx="8924187" cy="11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16bacef379_3_196"/>
          <p:cNvPicPr preferRelativeResize="0"/>
          <p:nvPr/>
        </p:nvPicPr>
        <p:blipFill rotWithShape="1">
          <a:blip r:embed="rId8">
            <a:alphaModFix/>
          </a:blip>
          <a:srcRect r="25020"/>
          <a:stretch/>
        </p:blipFill>
        <p:spPr>
          <a:xfrm>
            <a:off x="21100575" y="7461249"/>
            <a:ext cx="10315197" cy="498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16bacef379_3_196"/>
          <p:cNvPicPr preferRelativeResize="0"/>
          <p:nvPr/>
        </p:nvPicPr>
        <p:blipFill rotWithShape="1">
          <a:blip r:embed="rId9">
            <a:alphaModFix/>
          </a:blip>
          <a:srcRect l="813" t="5365"/>
          <a:stretch/>
        </p:blipFill>
        <p:spPr>
          <a:xfrm>
            <a:off x="4186375" y="10230337"/>
            <a:ext cx="16155777" cy="465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6bacef379_3_196"/>
          <p:cNvSpPr/>
          <p:nvPr/>
        </p:nvSpPr>
        <p:spPr>
          <a:xfrm>
            <a:off x="839076" y="6939700"/>
            <a:ext cx="12499799" cy="31470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g316bacef379_3_196"/>
          <p:cNvPicPr preferRelativeResize="0"/>
          <p:nvPr/>
        </p:nvPicPr>
        <p:blipFill rotWithShape="1">
          <a:blip r:embed="rId10">
            <a:alphaModFix/>
          </a:blip>
          <a:srcRect r="34857"/>
          <a:stretch/>
        </p:blipFill>
        <p:spPr>
          <a:xfrm>
            <a:off x="985501" y="7017102"/>
            <a:ext cx="8019249" cy="29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16bacef379_3_196"/>
          <p:cNvSpPr/>
          <p:nvPr/>
        </p:nvSpPr>
        <p:spPr>
          <a:xfrm>
            <a:off x="839076" y="6248451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과정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316bacef379_3_196"/>
          <p:cNvSpPr/>
          <p:nvPr/>
        </p:nvSpPr>
        <p:spPr>
          <a:xfrm>
            <a:off x="732200" y="15705426"/>
            <a:ext cx="17787301" cy="31890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g316bacef379_3_196"/>
          <p:cNvPicPr preferRelativeResize="0"/>
          <p:nvPr/>
        </p:nvPicPr>
        <p:blipFill rotWithShape="1">
          <a:blip r:embed="rId11">
            <a:alphaModFix/>
          </a:blip>
          <a:srcRect l="1585" t="4647" r="1759" b="4764"/>
          <a:stretch/>
        </p:blipFill>
        <p:spPr>
          <a:xfrm>
            <a:off x="9505326" y="15886313"/>
            <a:ext cx="8762999" cy="28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16bacef379_3_196"/>
          <p:cNvSpPr/>
          <p:nvPr/>
        </p:nvSpPr>
        <p:spPr>
          <a:xfrm>
            <a:off x="732200" y="15026639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특징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316bacef379_3_196"/>
          <p:cNvSpPr/>
          <p:nvPr/>
        </p:nvSpPr>
        <p:spPr>
          <a:xfrm>
            <a:off x="20944125" y="6411925"/>
            <a:ext cx="10552500" cy="62016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316bacef379_3_196"/>
          <p:cNvSpPr/>
          <p:nvPr/>
        </p:nvSpPr>
        <p:spPr>
          <a:xfrm>
            <a:off x="21675224" y="12734676"/>
            <a:ext cx="9821400" cy="6104699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316bacef379_3_196"/>
          <p:cNvSpPr txBox="1"/>
          <p:nvPr/>
        </p:nvSpPr>
        <p:spPr>
          <a:xfrm>
            <a:off x="5413664" y="37263240"/>
            <a:ext cx="21945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13" name="Google Shape;213;g316bacef379_3_196"/>
          <p:cNvSpPr/>
          <p:nvPr/>
        </p:nvSpPr>
        <p:spPr>
          <a:xfrm rot="-5400000">
            <a:off x="18616426" y="8047764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실험 결과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316bacef379_3_196"/>
          <p:cNvSpPr/>
          <p:nvPr/>
        </p:nvSpPr>
        <p:spPr>
          <a:xfrm rot="-5400000">
            <a:off x="19153576" y="16317725"/>
            <a:ext cx="43815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매매 검증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316bacef379_3_196"/>
          <p:cNvSpPr/>
          <p:nvPr/>
        </p:nvSpPr>
        <p:spPr>
          <a:xfrm flipH="1">
            <a:off x="728626" y="19877389"/>
            <a:ext cx="5388000" cy="1002900"/>
          </a:xfrm>
          <a:prstGeom prst="round2SameRect">
            <a:avLst>
              <a:gd name="adj1" fmla="val 16667"/>
              <a:gd name="adj2" fmla="val 2667"/>
            </a:avLst>
          </a:prstGeom>
          <a:solidFill>
            <a:srgbClr val="619D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4799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요약</a:t>
            </a:r>
            <a:endParaRPr sz="4799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6" name="Google Shape;216;g316bacef379_3_196"/>
          <p:cNvGrpSpPr/>
          <p:nvPr/>
        </p:nvGrpSpPr>
        <p:grpSpPr>
          <a:xfrm>
            <a:off x="8963326" y="7023513"/>
            <a:ext cx="4256701" cy="2979350"/>
            <a:chOff x="8963326" y="7023513"/>
            <a:chExt cx="4256700" cy="2979350"/>
          </a:xfrm>
        </p:grpSpPr>
        <p:pic>
          <p:nvPicPr>
            <p:cNvPr id="217" name="Google Shape;217;g316bacef379_3_196"/>
            <p:cNvPicPr preferRelativeResize="0"/>
            <p:nvPr/>
          </p:nvPicPr>
          <p:blipFill rotWithShape="1">
            <a:blip r:embed="rId10">
              <a:alphaModFix/>
            </a:blip>
            <a:srcRect l="65421"/>
            <a:stretch/>
          </p:blipFill>
          <p:spPr>
            <a:xfrm>
              <a:off x="8963326" y="7023513"/>
              <a:ext cx="4256700" cy="2979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g316bacef379_3_196"/>
            <p:cNvSpPr/>
            <p:nvPr/>
          </p:nvSpPr>
          <p:spPr>
            <a:xfrm>
              <a:off x="9222175" y="7154700"/>
              <a:ext cx="3841200" cy="257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19" name="Google Shape;219;g316bacef379_3_1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287725" y="7233551"/>
            <a:ext cx="3732146" cy="210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16bacef379_3_196"/>
          <p:cNvSpPr txBox="1"/>
          <p:nvPr/>
        </p:nvSpPr>
        <p:spPr>
          <a:xfrm>
            <a:off x="9289676" y="9353600"/>
            <a:ext cx="3653999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24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 단위</a:t>
            </a:r>
            <a:r>
              <a:rPr lang="ko-KR" altLang="en-US" sz="2400" b="1">
                <a:latin typeface="Malgun Gothic"/>
                <a:ea typeface="Malgun Gothic"/>
                <a:cs typeface="Malgun Gothic"/>
                <a:sym typeface="Malgun Gothic"/>
              </a:rPr>
              <a:t>의 입력 시퀀스</a:t>
            </a:r>
            <a:endParaRPr sz="2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g316bacef379_3_1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83424" y="15784701"/>
            <a:ext cx="7802930" cy="3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16bacef379_3_19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70104" y="15823464"/>
            <a:ext cx="4655848" cy="3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16bacef379_3_1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100577" y="7447951"/>
            <a:ext cx="10315199" cy="50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16bacef379_3_19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03250" y="12807650"/>
            <a:ext cx="9182528" cy="58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16bacef379_3_196"/>
          <p:cNvPicPr preferRelativeResize="0"/>
          <p:nvPr/>
        </p:nvPicPr>
        <p:blipFill rotWithShape="1">
          <a:blip r:embed="rId17">
            <a:alphaModFix/>
          </a:blip>
          <a:srcRect r="13088"/>
          <a:stretch/>
        </p:blipFill>
        <p:spPr>
          <a:xfrm>
            <a:off x="1307626" y="26179402"/>
            <a:ext cx="9661750" cy="3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6bacef379_3_196"/>
          <p:cNvPicPr preferRelativeResize="0"/>
          <p:nvPr/>
        </p:nvPicPr>
        <p:blipFill rotWithShape="1">
          <a:blip r:embed="rId18">
            <a:alphaModFix/>
          </a:blip>
          <a:srcRect r="37539"/>
          <a:stretch/>
        </p:blipFill>
        <p:spPr>
          <a:xfrm>
            <a:off x="1286402" y="32108827"/>
            <a:ext cx="6166925" cy="37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16bacef379_3_196"/>
          <p:cNvSpPr txBox="1"/>
          <p:nvPr/>
        </p:nvSpPr>
        <p:spPr>
          <a:xfrm>
            <a:off x="1257299" y="36110176"/>
            <a:ext cx="10112400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65" indent="-387320">
              <a:buSzPts val="2500"/>
              <a:buChar char="●"/>
            </a:pPr>
            <a:r>
              <a:rPr lang="en-US" altLang="ko-KR" sz="2500"/>
              <a:t>S3 </a:t>
            </a:r>
            <a:r>
              <a:rPr lang="ko-KR" altLang="en-US" sz="2500"/>
              <a:t>데이터를 바탕으로 </a:t>
            </a:r>
            <a:r>
              <a:rPr lang="ko-KR" altLang="en-US" sz="2500" b="1"/>
              <a:t>주식 차트 렌더링</a:t>
            </a:r>
            <a:endParaRPr sz="2500" b="1"/>
          </a:p>
          <a:p>
            <a:pPr marL="457165" indent="-393670">
              <a:buSzPts val="2600"/>
              <a:buChar char="●"/>
            </a:pPr>
            <a:r>
              <a:rPr lang="en-US" altLang="ko-KR" sz="2600" b="1"/>
              <a:t>ApexChart</a:t>
            </a:r>
            <a:r>
              <a:rPr lang="ko-KR" altLang="en-US" sz="2600"/>
              <a:t> 사용</a:t>
            </a:r>
            <a:endParaRPr sz="2600"/>
          </a:p>
        </p:txBody>
      </p:sp>
      <p:sp>
        <p:nvSpPr>
          <p:cNvPr id="228" name="Google Shape;228;g316bacef379_3_196"/>
          <p:cNvSpPr txBox="1"/>
          <p:nvPr/>
        </p:nvSpPr>
        <p:spPr>
          <a:xfrm>
            <a:off x="1338200" y="29320876"/>
            <a:ext cx="98214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65" indent="-400019">
              <a:buSzPts val="2700"/>
              <a:buChar char="●"/>
            </a:pPr>
            <a:r>
              <a:rPr lang="ko-KR" altLang="en-US" sz="2700"/>
              <a:t>조건별 </a:t>
            </a:r>
            <a:r>
              <a:rPr lang="en-US" altLang="ko-KR" sz="2700"/>
              <a:t>css </a:t>
            </a:r>
            <a:r>
              <a:rPr lang="ko-KR" altLang="en-US" sz="2700"/>
              <a:t>스타일링</a:t>
            </a:r>
            <a:r>
              <a:rPr lang="ko-KR" altLang="en-US" sz="2299">
                <a:solidFill>
                  <a:schemeClr val="dk1"/>
                </a:solidFill>
                <a:highlight>
                  <a:srgbClr val="FFFFFF"/>
                </a:highlight>
              </a:rPr>
              <a:t>→</a:t>
            </a:r>
            <a:r>
              <a:rPr lang="ko-KR" altLang="en-US" sz="2700"/>
              <a:t>직관적인 </a:t>
            </a:r>
            <a:r>
              <a:rPr lang="en-US" altLang="ko-KR" sz="2700"/>
              <a:t>UI </a:t>
            </a:r>
            <a:r>
              <a:rPr lang="ko-KR" altLang="en-US" sz="2700"/>
              <a:t>구성</a:t>
            </a:r>
            <a:endParaRPr sz="2700"/>
          </a:p>
          <a:p>
            <a:pPr marL="457165" indent="-400019">
              <a:buSzPts val="2700"/>
              <a:buChar char="●"/>
            </a:pPr>
            <a:r>
              <a:rPr lang="en-US" altLang="ko-KR" sz="2700" b="1"/>
              <a:t>Google Cloud Speech API</a:t>
            </a:r>
            <a:r>
              <a:rPr lang="ko-KR" altLang="en-US" sz="2700"/>
              <a:t>를 활용한 </a:t>
            </a:r>
            <a:r>
              <a:rPr lang="ko-KR" altLang="en-US" sz="2700" b="1"/>
              <a:t>음성 알림 기능</a:t>
            </a:r>
            <a:endParaRPr sz="2700" b="1"/>
          </a:p>
          <a:p>
            <a:pPr marL="457165" indent="-400019">
              <a:buSzPts val="2700"/>
              <a:buChar char="●"/>
            </a:pPr>
            <a:r>
              <a:rPr lang="ko-KR" altLang="en-US" sz="2700"/>
              <a:t>웹소켓 </a:t>
            </a:r>
            <a:r>
              <a:rPr lang="ko-KR" altLang="en-US" sz="2299">
                <a:solidFill>
                  <a:schemeClr val="dk1"/>
                </a:solidFill>
                <a:highlight>
                  <a:schemeClr val="lt1"/>
                </a:highlight>
              </a:rPr>
              <a:t>→</a:t>
            </a:r>
            <a:r>
              <a:rPr lang="ko-KR" altLang="en-US" sz="2700"/>
              <a:t> 실시간 매수 신호 수신 및 애니메이션 효과 구현</a:t>
            </a:r>
            <a:endParaRPr sz="2700"/>
          </a:p>
        </p:txBody>
      </p:sp>
      <p:pic>
        <p:nvPicPr>
          <p:cNvPr id="229" name="Google Shape;229;g316bacef379_3_19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085164" y="26727450"/>
            <a:ext cx="8602622" cy="12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16bacef379_3_196"/>
          <p:cNvSpPr txBox="1"/>
          <p:nvPr/>
        </p:nvSpPr>
        <p:spPr>
          <a:xfrm>
            <a:off x="11874813" y="28159865"/>
            <a:ext cx="98214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65" indent="-400019">
              <a:buSzPts val="2700"/>
              <a:buChar char="●"/>
            </a:pPr>
            <a:r>
              <a:rPr lang="en-US" altLang="ko-KR" sz="2700" b="1"/>
              <a:t>KOSPI, KOSDAQ, KOSPI 200</a:t>
            </a:r>
            <a:r>
              <a:rPr lang="ko-KR" altLang="en-US" sz="2700"/>
              <a:t> 지수 및 변동률 표시</a:t>
            </a:r>
            <a:endParaRPr sz="2700"/>
          </a:p>
        </p:txBody>
      </p:sp>
      <p:cxnSp>
        <p:nvCxnSpPr>
          <p:cNvPr id="231" name="Google Shape;231;g316bacef379_3_196"/>
          <p:cNvCxnSpPr/>
          <p:nvPr/>
        </p:nvCxnSpPr>
        <p:spPr>
          <a:xfrm>
            <a:off x="21803575" y="23837901"/>
            <a:ext cx="0" cy="137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16bacef379_3_196"/>
          <p:cNvSpPr/>
          <p:nvPr/>
        </p:nvSpPr>
        <p:spPr>
          <a:xfrm>
            <a:off x="655987" y="23179101"/>
            <a:ext cx="31103400" cy="1123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7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5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개발사항</a:t>
            </a:r>
            <a:endParaRPr sz="5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316bacef379_3_196"/>
          <p:cNvSpPr txBox="1"/>
          <p:nvPr/>
        </p:nvSpPr>
        <p:spPr>
          <a:xfrm>
            <a:off x="11843650" y="35579726"/>
            <a:ext cx="93375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65" indent="-400019">
              <a:buSzPts val="2700"/>
              <a:buChar char="●"/>
            </a:pPr>
            <a:r>
              <a:rPr lang="ko-KR" altLang="en-US" sz="2700"/>
              <a:t>뉴스 </a:t>
            </a:r>
            <a:r>
              <a:rPr lang="ko-KR" altLang="en-US" sz="2700" b="1"/>
              <a:t>감정 평가 결과</a:t>
            </a:r>
            <a:r>
              <a:rPr lang="ko-KR" altLang="en-US" sz="2700"/>
              <a:t> 및 </a:t>
            </a:r>
            <a:r>
              <a:rPr lang="ko-KR" altLang="en-US" sz="2700" b="1"/>
              <a:t>요약</a:t>
            </a:r>
            <a:r>
              <a:rPr lang="ko-KR" altLang="en-US" sz="2700"/>
              <a:t> 정보 제공</a:t>
            </a:r>
            <a:endParaRPr sz="2700"/>
          </a:p>
          <a:p>
            <a:pPr marL="457165" indent="-400019">
              <a:buSzPts val="2700"/>
              <a:buChar char="●"/>
            </a:pPr>
            <a:r>
              <a:rPr lang="ko-KR" altLang="en-US" sz="2700"/>
              <a:t>긍정 </a:t>
            </a:r>
            <a:r>
              <a:rPr lang="en-US" altLang="ko-KR" sz="2700"/>
              <a:t>, </a:t>
            </a:r>
            <a:r>
              <a:rPr lang="ko-KR" altLang="en-US" sz="2700"/>
              <a:t>부정 필터링 기능 구현</a:t>
            </a:r>
            <a:endParaRPr sz="2700"/>
          </a:p>
        </p:txBody>
      </p:sp>
      <p:pic>
        <p:nvPicPr>
          <p:cNvPr id="234" name="Google Shape;234;g316bacef379_3_196"/>
          <p:cNvPicPr preferRelativeResize="0"/>
          <p:nvPr/>
        </p:nvPicPr>
        <p:blipFill>
          <a:blip r:embed="rId20">
            <a:alphaModFix amt="60000"/>
          </a:blip>
          <a:stretch>
            <a:fillRect/>
          </a:stretch>
        </p:blipFill>
        <p:spPr>
          <a:xfrm>
            <a:off x="22583075" y="26984128"/>
            <a:ext cx="1912840" cy="2148505"/>
          </a:xfrm>
          <a:prstGeom prst="rect">
            <a:avLst/>
          </a:prstGeom>
          <a:noFill/>
          <a:ln w="25400" cap="flat" cmpd="sng">
            <a:solidFill>
              <a:srgbClr val="96B3D7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5" name="Google Shape;235;g316bacef379_3_196"/>
          <p:cNvCxnSpPr>
            <a:stCxn id="234" idx="3"/>
          </p:cNvCxnSpPr>
          <p:nvPr/>
        </p:nvCxnSpPr>
        <p:spPr>
          <a:xfrm>
            <a:off x="24495916" y="28058379"/>
            <a:ext cx="1407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6" name="Google Shape;236;g316bacef379_3_19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857842" y="27486940"/>
            <a:ext cx="2321864" cy="858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g316bacef379_3_196"/>
          <p:cNvGrpSpPr/>
          <p:nvPr/>
        </p:nvGrpSpPr>
        <p:grpSpPr>
          <a:xfrm>
            <a:off x="22732456" y="32538882"/>
            <a:ext cx="1072616" cy="3254658"/>
            <a:chOff x="22556017" y="30727450"/>
            <a:chExt cx="1399734" cy="4247237"/>
          </a:xfrm>
        </p:grpSpPr>
        <p:pic>
          <p:nvPicPr>
            <p:cNvPr id="238" name="Google Shape;238;g316bacef379_3_19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22558525" y="30727450"/>
              <a:ext cx="1397226" cy="1205701"/>
            </a:xfrm>
            <a:prstGeom prst="rect">
              <a:avLst/>
            </a:prstGeom>
            <a:noFill/>
            <a:ln w="25400" cap="flat" cmpd="sng">
              <a:solidFill>
                <a:srgbClr val="96B3D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9" name="Google Shape;239;g316bacef379_3_196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22579213" y="33755928"/>
              <a:ext cx="1257938" cy="1218759"/>
            </a:xfrm>
            <a:prstGeom prst="rect">
              <a:avLst/>
            </a:prstGeom>
            <a:noFill/>
            <a:ln w="25400" cap="flat" cmpd="sng">
              <a:solidFill>
                <a:srgbClr val="96B3D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g316bacef379_3_196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2556017" y="32190709"/>
              <a:ext cx="1288407" cy="1214406"/>
            </a:xfrm>
            <a:prstGeom prst="rect">
              <a:avLst/>
            </a:prstGeom>
            <a:noFill/>
            <a:ln w="25400" cap="flat" cmpd="sng">
              <a:solidFill>
                <a:srgbClr val="96B3D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1" name="Google Shape;241;g316bacef379_3_196"/>
          <p:cNvSpPr txBox="1"/>
          <p:nvPr/>
        </p:nvSpPr>
        <p:spPr>
          <a:xfrm>
            <a:off x="22277301" y="29416251"/>
            <a:ext cx="32307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뉴스 데이터 추출</a:t>
            </a:r>
            <a:endParaRPr sz="2700"/>
          </a:p>
        </p:txBody>
      </p:sp>
      <p:pic>
        <p:nvPicPr>
          <p:cNvPr id="242" name="Google Shape;242;g316bacef379_3_196"/>
          <p:cNvPicPr preferRelativeResize="0"/>
          <p:nvPr/>
        </p:nvPicPr>
        <p:blipFill rotWithShape="1">
          <a:blip r:embed="rId25">
            <a:alphaModFix/>
          </a:blip>
          <a:srcRect l="9369" r="8944"/>
          <a:stretch/>
        </p:blipFill>
        <p:spPr>
          <a:xfrm>
            <a:off x="29605424" y="33297235"/>
            <a:ext cx="1529709" cy="140449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16bacef379_3_196"/>
          <p:cNvSpPr txBox="1"/>
          <p:nvPr/>
        </p:nvSpPr>
        <p:spPr>
          <a:xfrm>
            <a:off x="25249100" y="28654253"/>
            <a:ext cx="39936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뉴스  감성 분석 및 요약</a:t>
            </a:r>
            <a:endParaRPr sz="2700"/>
          </a:p>
        </p:txBody>
      </p:sp>
      <p:cxnSp>
        <p:nvCxnSpPr>
          <p:cNvPr id="244" name="Google Shape;244;g316bacef379_3_196"/>
          <p:cNvCxnSpPr/>
          <p:nvPr/>
        </p:nvCxnSpPr>
        <p:spPr>
          <a:xfrm>
            <a:off x="28279675" y="28129229"/>
            <a:ext cx="1407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g316bacef379_3_196"/>
          <p:cNvPicPr preferRelativeResize="0"/>
          <p:nvPr/>
        </p:nvPicPr>
        <p:blipFill rotWithShape="1">
          <a:blip r:embed="rId25">
            <a:alphaModFix/>
          </a:blip>
          <a:srcRect l="9099" r="9214"/>
          <a:stretch/>
        </p:blipFill>
        <p:spPr>
          <a:xfrm>
            <a:off x="29579768" y="27364279"/>
            <a:ext cx="1529709" cy="140449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16bacef379_3_196"/>
          <p:cNvSpPr txBox="1"/>
          <p:nvPr/>
        </p:nvSpPr>
        <p:spPr>
          <a:xfrm>
            <a:off x="29959576" y="28806650"/>
            <a:ext cx="1160399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저장</a:t>
            </a:r>
            <a:endParaRPr sz="2700"/>
          </a:p>
        </p:txBody>
      </p:sp>
      <p:cxnSp>
        <p:nvCxnSpPr>
          <p:cNvPr id="247" name="Google Shape;247;g316bacef379_3_196"/>
          <p:cNvCxnSpPr>
            <a:stCxn id="248" idx="1"/>
          </p:cNvCxnSpPr>
          <p:nvPr/>
        </p:nvCxnSpPr>
        <p:spPr>
          <a:xfrm flipH="1">
            <a:off x="12064026" y="31191427"/>
            <a:ext cx="594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" name="Google Shape;249;g316bacef379_3_196"/>
          <p:cNvGrpSpPr/>
          <p:nvPr/>
        </p:nvGrpSpPr>
        <p:grpSpPr>
          <a:xfrm>
            <a:off x="11901776" y="30323652"/>
            <a:ext cx="9337402" cy="5077600"/>
            <a:chOff x="12054175" y="30831650"/>
            <a:chExt cx="9337402" cy="5077600"/>
          </a:xfrm>
        </p:grpSpPr>
        <p:pic>
          <p:nvPicPr>
            <p:cNvPr id="250" name="Google Shape;250;g316bacef379_3_196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12054175" y="30831650"/>
              <a:ext cx="9223060" cy="507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g316bacef379_3_196"/>
            <p:cNvSpPr/>
            <p:nvPr/>
          </p:nvSpPr>
          <p:spPr>
            <a:xfrm>
              <a:off x="12275825" y="31449225"/>
              <a:ext cx="5388000" cy="5004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  <p:pic>
          <p:nvPicPr>
            <p:cNvPr id="251" name="Google Shape;251;g316bacef379_3_196"/>
            <p:cNvPicPr preferRelativeResize="0"/>
            <p:nvPr/>
          </p:nvPicPr>
          <p:blipFill rotWithShape="1">
            <a:blip r:embed="rId27">
              <a:alphaModFix/>
            </a:blip>
            <a:srcRect r="1594" b="1594"/>
            <a:stretch/>
          </p:blipFill>
          <p:spPr>
            <a:xfrm>
              <a:off x="12054175" y="33108175"/>
              <a:ext cx="9337402" cy="125015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52" name="Google Shape;252;g316bacef379_3_196"/>
            <p:cNvSpPr/>
            <p:nvPr/>
          </p:nvSpPr>
          <p:spPr>
            <a:xfrm>
              <a:off x="12140038" y="33677474"/>
              <a:ext cx="9141000" cy="4452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53" name="Google Shape;253;g316bacef379_3_196"/>
            <p:cNvCxnSpPr>
              <a:stCxn id="252" idx="2"/>
              <a:endCxn id="254" idx="1"/>
            </p:cNvCxnSpPr>
            <p:nvPr/>
          </p:nvCxnSpPr>
          <p:spPr>
            <a:xfrm rot="16200000" flipH="1">
              <a:off x="16797339" y="34035873"/>
              <a:ext cx="860835" cy="1034436"/>
            </a:xfrm>
            <a:prstGeom prst="bentConnector2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4" name="Google Shape;254;g316bacef379_3_196"/>
            <p:cNvSpPr txBox="1"/>
            <p:nvPr/>
          </p:nvSpPr>
          <p:spPr>
            <a:xfrm>
              <a:off x="17744974" y="34637275"/>
              <a:ext cx="3230700" cy="692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sz="3300" b="1">
                  <a:solidFill>
                    <a:srgbClr val="FF0000"/>
                  </a:solidFill>
                </a:rPr>
                <a:t>뉴스 요약 기능</a:t>
              </a:r>
              <a:endParaRPr sz="3300" b="1">
                <a:solidFill>
                  <a:srgbClr val="FF0000"/>
                </a:solidFill>
              </a:endParaRPr>
            </a:p>
          </p:txBody>
        </p:sp>
      </p:grpSp>
      <p:sp>
        <p:nvSpPr>
          <p:cNvPr id="255" name="Google Shape;255;g316bacef379_3_196"/>
          <p:cNvSpPr txBox="1"/>
          <p:nvPr/>
        </p:nvSpPr>
        <p:spPr>
          <a:xfrm>
            <a:off x="29842148" y="34906076"/>
            <a:ext cx="980701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저장</a:t>
            </a:r>
            <a:endParaRPr sz="2700"/>
          </a:p>
        </p:txBody>
      </p:sp>
      <p:cxnSp>
        <p:nvCxnSpPr>
          <p:cNvPr id="256" name="Google Shape;256;g316bacef379_3_196"/>
          <p:cNvCxnSpPr/>
          <p:nvPr/>
        </p:nvCxnSpPr>
        <p:spPr>
          <a:xfrm>
            <a:off x="23801624" y="33984730"/>
            <a:ext cx="1407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g316bacef379_3_196"/>
          <p:cNvCxnSpPr/>
          <p:nvPr/>
        </p:nvCxnSpPr>
        <p:spPr>
          <a:xfrm>
            <a:off x="28476025" y="33949705"/>
            <a:ext cx="1407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g316bacef379_3_196"/>
          <p:cNvSpPr/>
          <p:nvPr/>
        </p:nvSpPr>
        <p:spPr>
          <a:xfrm>
            <a:off x="23302052" y="24612601"/>
            <a:ext cx="2723099" cy="69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259" name="Google Shape;259;g316bacef379_3_196"/>
          <p:cNvPicPr preferRelativeResize="0"/>
          <p:nvPr/>
        </p:nvPicPr>
        <p:blipFill rotWithShape="1">
          <a:blip r:embed="rId28">
            <a:alphaModFix/>
          </a:blip>
          <a:srcRect t="22817" b="20094"/>
          <a:stretch/>
        </p:blipFill>
        <p:spPr>
          <a:xfrm>
            <a:off x="22143902" y="24574166"/>
            <a:ext cx="4256699" cy="87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6bacef379_3_196"/>
          <p:cNvSpPr/>
          <p:nvPr/>
        </p:nvSpPr>
        <p:spPr>
          <a:xfrm>
            <a:off x="8309925" y="24465801"/>
            <a:ext cx="3230700" cy="10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261" name="Google Shape;261;g316bacef379_3_19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290575" y="24428153"/>
            <a:ext cx="3269398" cy="10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16bacef379_3_196"/>
          <p:cNvPicPr preferRelativeResize="0"/>
          <p:nvPr/>
        </p:nvPicPr>
        <p:blipFill rotWithShape="1">
          <a:blip r:embed="rId30">
            <a:alphaModFix/>
          </a:blip>
          <a:srcRect t="27182" b="26175"/>
          <a:stretch/>
        </p:blipFill>
        <p:spPr>
          <a:xfrm>
            <a:off x="25260874" y="33025400"/>
            <a:ext cx="3030810" cy="74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16bacef379_3_196"/>
          <p:cNvPicPr preferRelativeResize="0"/>
          <p:nvPr/>
        </p:nvPicPr>
        <p:blipFill rotWithShape="1">
          <a:blip r:embed="rId31">
            <a:alphaModFix/>
          </a:blip>
          <a:srcRect t="13158" b="14182"/>
          <a:stretch/>
        </p:blipFill>
        <p:spPr>
          <a:xfrm>
            <a:off x="25477336" y="33912388"/>
            <a:ext cx="2814382" cy="8786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16bacef379_3_196"/>
          <p:cNvSpPr txBox="1"/>
          <p:nvPr/>
        </p:nvSpPr>
        <p:spPr>
          <a:xfrm>
            <a:off x="22429701" y="36005301"/>
            <a:ext cx="17748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주요 지수</a:t>
            </a:r>
            <a:endParaRPr sz="2700"/>
          </a:p>
        </p:txBody>
      </p:sp>
      <p:sp>
        <p:nvSpPr>
          <p:cNvPr id="265" name="Google Shape;265;g316bacef379_3_196"/>
          <p:cNvSpPr txBox="1"/>
          <p:nvPr/>
        </p:nvSpPr>
        <p:spPr>
          <a:xfrm>
            <a:off x="26347726" y="35548102"/>
            <a:ext cx="17748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sz="2700"/>
              <a:t>크롤링</a:t>
            </a:r>
            <a:endParaRPr sz="2700"/>
          </a:p>
        </p:txBody>
      </p:sp>
      <p:sp>
        <p:nvSpPr>
          <p:cNvPr id="266" name="Google Shape;266;g316bacef379_3_196"/>
          <p:cNvSpPr/>
          <p:nvPr/>
        </p:nvSpPr>
        <p:spPr>
          <a:xfrm>
            <a:off x="1174814" y="25293977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종목 제공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316bacef379_3_196"/>
          <p:cNvSpPr/>
          <p:nvPr/>
        </p:nvSpPr>
        <p:spPr>
          <a:xfrm>
            <a:off x="11738663" y="29201427"/>
            <a:ext cx="39936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 제공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316bacef379_3_196"/>
          <p:cNvSpPr/>
          <p:nvPr/>
        </p:nvSpPr>
        <p:spPr>
          <a:xfrm>
            <a:off x="11728225" y="25273502"/>
            <a:ext cx="5756700" cy="661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79A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5400"/>
            </a:pPr>
            <a:r>
              <a:rPr lang="ko-KR" altLang="en-US" sz="3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지수 정보 제공</a:t>
            </a:r>
            <a:endParaRPr sz="359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g316bacef379_3_19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955626" y="310394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16bacef379_3_196"/>
          <p:cNvSpPr/>
          <p:nvPr/>
        </p:nvSpPr>
        <p:spPr>
          <a:xfrm>
            <a:off x="11728225" y="25937976"/>
            <a:ext cx="9661800" cy="3049200"/>
          </a:xfrm>
          <a:prstGeom prst="rect">
            <a:avLst/>
          </a:prstGeom>
          <a:noFill/>
          <a:ln w="25400" cap="flat" cmpd="sng">
            <a:solidFill>
              <a:srgbClr val="79A9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2049" tIns="216025" rIns="432049" bIns="216025" anchor="ctr" anchorCtr="0">
            <a:noAutofit/>
          </a:bodyPr>
          <a:lstStyle/>
          <a:p>
            <a:pPr algn="just">
              <a:buClr>
                <a:schemeClr val="dk1"/>
              </a:buClr>
              <a:buSzPts val="3600"/>
            </a:pPr>
            <a:endParaRPr sz="3599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g316bacef379_3_196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282576" y="25344453"/>
            <a:ext cx="1774800" cy="5510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16bacef379_3_196"/>
          <p:cNvSpPr txBox="1"/>
          <p:nvPr/>
        </p:nvSpPr>
        <p:spPr>
          <a:xfrm>
            <a:off x="23351875" y="17618576"/>
            <a:ext cx="4256701" cy="7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5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</a:t>
            </a:r>
            <a:r>
              <a:rPr lang="en-US" altLang="ko-KR" sz="35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3% </a:t>
            </a:r>
            <a:r>
              <a:rPr lang="ko-KR" altLang="en-US" sz="35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반등 성공</a:t>
            </a:r>
            <a:r>
              <a:rPr lang="en-US" altLang="ko-KR" sz="35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3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3" name="Google Shape;273;g316bacef379_3_196"/>
          <p:cNvCxnSpPr/>
          <p:nvPr/>
        </p:nvCxnSpPr>
        <p:spPr>
          <a:xfrm flipH="1">
            <a:off x="11864076" y="31386339"/>
            <a:ext cx="232801" cy="118470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4" name="Google Shape;274;g316bacef379_3_196"/>
          <p:cNvCxnSpPr/>
          <p:nvPr/>
        </p:nvCxnSpPr>
        <p:spPr>
          <a:xfrm>
            <a:off x="17518776" y="31437651"/>
            <a:ext cx="3798000" cy="110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5" name="Google Shape;275;g316bacef379_3_196"/>
          <p:cNvGrpSpPr/>
          <p:nvPr/>
        </p:nvGrpSpPr>
        <p:grpSpPr>
          <a:xfrm>
            <a:off x="7842025" y="31273576"/>
            <a:ext cx="3732000" cy="5929800"/>
            <a:chOff x="3117625" y="31171975"/>
            <a:chExt cx="3732000" cy="5929800"/>
          </a:xfrm>
        </p:grpSpPr>
        <p:sp>
          <p:nvSpPr>
            <p:cNvPr id="276" name="Google Shape;276;g316bacef379_3_196"/>
            <p:cNvSpPr/>
            <p:nvPr/>
          </p:nvSpPr>
          <p:spPr>
            <a:xfrm>
              <a:off x="3117625" y="31171975"/>
              <a:ext cx="2814300" cy="6618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9A9C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5400"/>
              </a:pPr>
              <a:r>
                <a:rPr lang="ko-KR" altLang="en-US" sz="37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반응형 웹</a:t>
              </a:r>
              <a:endParaRPr sz="3599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g316bacef379_3_196"/>
            <p:cNvSpPr/>
            <p:nvPr/>
          </p:nvSpPr>
          <p:spPr>
            <a:xfrm>
              <a:off x="3117625" y="31833775"/>
              <a:ext cx="3732000" cy="5268000"/>
            </a:xfrm>
            <a:prstGeom prst="rect">
              <a:avLst/>
            </a:prstGeom>
            <a:noFill/>
            <a:ln w="25400" cap="flat" cmpd="sng">
              <a:solidFill>
                <a:srgbClr val="79A9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2049" tIns="216025" rIns="432049" bIns="216025" anchor="ctr" anchorCtr="0">
              <a:noAutofit/>
            </a:bodyPr>
            <a:lstStyle/>
            <a:p>
              <a:pPr algn="just">
                <a:buClr>
                  <a:schemeClr val="dk1"/>
                </a:buClr>
                <a:buSzPts val="3600"/>
              </a:pPr>
              <a:endParaRPr sz="3599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8" name="Google Shape;278;g316bacef379_3_196"/>
          <p:cNvPicPr preferRelativeResize="0"/>
          <p:nvPr/>
        </p:nvPicPr>
        <p:blipFill rotWithShape="1">
          <a:blip r:embed="rId34">
            <a:alphaModFix/>
          </a:blip>
          <a:srcRect l="1409" t="3384" r="13179" b="16801"/>
          <a:stretch/>
        </p:blipFill>
        <p:spPr>
          <a:xfrm>
            <a:off x="1338189" y="26125064"/>
            <a:ext cx="9661801" cy="1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16bacef379_3_196"/>
          <p:cNvSpPr/>
          <p:nvPr/>
        </p:nvSpPr>
        <p:spPr>
          <a:xfrm>
            <a:off x="1422976" y="27475876"/>
            <a:ext cx="9489000" cy="414599"/>
          </a:xfrm>
          <a:prstGeom prst="rect">
            <a:avLst/>
          </a:prstGeom>
          <a:noFill/>
          <a:ln w="76200" cap="flat" cmpd="sng">
            <a:solidFill>
              <a:srgbClr val="0598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grpSp>
        <p:nvGrpSpPr>
          <p:cNvPr id="280" name="Google Shape;280;g316bacef379_3_196"/>
          <p:cNvGrpSpPr/>
          <p:nvPr/>
        </p:nvGrpSpPr>
        <p:grpSpPr>
          <a:xfrm>
            <a:off x="5985301" y="27876372"/>
            <a:ext cx="4909258" cy="1237608"/>
            <a:chOff x="16710568" y="34110769"/>
            <a:chExt cx="4045202" cy="1195293"/>
          </a:xfrm>
        </p:grpSpPr>
        <p:cxnSp>
          <p:nvCxnSpPr>
            <p:cNvPr id="281" name="Google Shape;281;g316bacef379_3_196"/>
            <p:cNvCxnSpPr>
              <a:endCxn id="282" idx="1"/>
            </p:cNvCxnSpPr>
            <p:nvPr/>
          </p:nvCxnSpPr>
          <p:spPr>
            <a:xfrm>
              <a:off x="16710568" y="34110769"/>
              <a:ext cx="1034402" cy="86089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5988A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2" name="Google Shape;282;g316bacef379_3_196"/>
            <p:cNvSpPr txBox="1"/>
            <p:nvPr/>
          </p:nvSpPr>
          <p:spPr>
            <a:xfrm>
              <a:off x="17744970" y="34637271"/>
              <a:ext cx="3010800" cy="668791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sz="3300" b="1">
                  <a:solidFill>
                    <a:schemeClr val="dk1"/>
                  </a:solidFill>
                </a:rPr>
                <a:t>매수 타이밍 알림</a:t>
              </a:r>
              <a:endParaRPr sz="3300" b="1">
                <a:solidFill>
                  <a:schemeClr val="dk1"/>
                </a:solidFill>
              </a:endParaRPr>
            </a:p>
          </p:txBody>
        </p:sp>
      </p:grpSp>
      <p:pic>
        <p:nvPicPr>
          <p:cNvPr id="283" name="Google Shape;283;g316bacef379_3_196"/>
          <p:cNvPicPr preferRelativeResize="0"/>
          <p:nvPr/>
        </p:nvPicPr>
        <p:blipFill rotWithShape="1">
          <a:blip r:embed="rId35">
            <a:alphaModFix/>
          </a:blip>
          <a:srcRect b="8189"/>
          <a:stretch/>
        </p:blipFill>
        <p:spPr>
          <a:xfrm>
            <a:off x="7970500" y="32072726"/>
            <a:ext cx="2321850" cy="41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16bacef379_3_196"/>
          <p:cNvSpPr txBox="1"/>
          <p:nvPr/>
        </p:nvSpPr>
        <p:spPr>
          <a:xfrm>
            <a:off x="7970500" y="36444451"/>
            <a:ext cx="35700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65" indent="-400019">
              <a:buClr>
                <a:schemeClr val="dk1"/>
              </a:buClr>
              <a:buSzPts val="2700"/>
              <a:buChar char="●"/>
            </a:pPr>
            <a:r>
              <a:rPr lang="ko-KR" altLang="en-US" sz="2700">
                <a:solidFill>
                  <a:schemeClr val="dk1"/>
                </a:solidFill>
              </a:rPr>
              <a:t>모바일 환경 고려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0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676</Words>
  <Application>Microsoft Office PowerPoint</Application>
  <PresentationFormat>사용자 지정</PresentationFormat>
  <Paragraphs>179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Nanum Gothic</vt:lpstr>
      <vt:lpstr>맑은 고딕</vt:lpstr>
      <vt:lpstr>Arial</vt:lpstr>
      <vt:lpstr>Theme0</vt:lpstr>
      <vt:lpstr>시계열 분류를 이용한 매수 타이밍 포착 웹서비스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nakLAB</dc:creator>
  <cp:lastModifiedBy>이제욱/임베디드시스템공학과</cp:lastModifiedBy>
  <cp:revision>26</cp:revision>
  <dcterms:created xsi:type="dcterms:W3CDTF">2016-10-24T12:37:57Z</dcterms:created>
  <dcterms:modified xsi:type="dcterms:W3CDTF">2024-12-01T18:06:47Z</dcterms:modified>
</cp:coreProperties>
</file>